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notesMasterIdLst>
    <p:notesMasterId r:id="rId30"/>
  </p:notesMasterIdLst>
  <p:sldIdLst>
    <p:sldId id="256" r:id="rId2"/>
    <p:sldId id="267" r:id="rId3"/>
    <p:sldId id="258" r:id="rId4"/>
    <p:sldId id="259" r:id="rId5"/>
    <p:sldId id="260" r:id="rId6"/>
    <p:sldId id="261" r:id="rId7"/>
    <p:sldId id="263" r:id="rId8"/>
    <p:sldId id="264" r:id="rId9"/>
    <p:sldId id="268" r:id="rId10"/>
    <p:sldId id="265" r:id="rId11"/>
    <p:sldId id="274" r:id="rId12"/>
    <p:sldId id="295" r:id="rId13"/>
    <p:sldId id="296" r:id="rId14"/>
    <p:sldId id="288" r:id="rId15"/>
    <p:sldId id="277" r:id="rId16"/>
    <p:sldId id="276" r:id="rId17"/>
    <p:sldId id="278" r:id="rId18"/>
    <p:sldId id="283" r:id="rId19"/>
    <p:sldId id="279" r:id="rId20"/>
    <p:sldId id="293" r:id="rId21"/>
    <p:sldId id="294" r:id="rId22"/>
    <p:sldId id="290" r:id="rId23"/>
    <p:sldId id="291" r:id="rId24"/>
    <p:sldId id="280" r:id="rId25"/>
    <p:sldId id="281" r:id="rId26"/>
    <p:sldId id="282" r:id="rId27"/>
    <p:sldId id="298" r:id="rId28"/>
    <p:sldId id="299" r:id="rId29"/>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99FF"/>
    <a:srgbClr val="CCCCFF"/>
    <a:srgbClr val="FF99CC"/>
    <a:srgbClr val="FFCCFF"/>
    <a:srgbClr val="FF3399"/>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438"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cat>
            <c:strRef>
              <c:f>Sheet1!$A$2:$A$13</c:f>
              <c:strCache>
                <c:ptCount val="12"/>
                <c:pt idx="0">
                  <c:v>00</c:v>
                </c:pt>
                <c:pt idx="1">
                  <c:v>01</c:v>
                </c:pt>
                <c:pt idx="2">
                  <c:v>02</c:v>
                </c:pt>
                <c:pt idx="3">
                  <c:v>03</c:v>
                </c:pt>
                <c:pt idx="4">
                  <c:v>04</c:v>
                </c:pt>
                <c:pt idx="5">
                  <c:v>05</c:v>
                </c:pt>
                <c:pt idx="6">
                  <c:v>06</c:v>
                </c:pt>
                <c:pt idx="7">
                  <c:v>07</c:v>
                </c:pt>
                <c:pt idx="8">
                  <c:v>08</c:v>
                </c:pt>
                <c:pt idx="9">
                  <c:v>09</c:v>
                </c:pt>
                <c:pt idx="10">
                  <c:v>10</c:v>
                </c:pt>
                <c:pt idx="11">
                  <c:v>11</c:v>
                </c:pt>
              </c:strCache>
            </c:strRef>
          </c:cat>
          <c:val>
            <c:numRef>
              <c:f>Sheet1!$B$2:$B$13</c:f>
              <c:numCache>
                <c:formatCode>General</c:formatCode>
                <c:ptCount val="12"/>
                <c:pt idx="0">
                  <c:v>31283</c:v>
                </c:pt>
                <c:pt idx="1">
                  <c:v>31242</c:v>
                </c:pt>
                <c:pt idx="2">
                  <c:v>29336</c:v>
                </c:pt>
                <c:pt idx="3">
                  <c:v>29168</c:v>
                </c:pt>
                <c:pt idx="4">
                  <c:v>29601</c:v>
                </c:pt>
                <c:pt idx="5">
                  <c:v>30001</c:v>
                </c:pt>
                <c:pt idx="6">
                  <c:v>29176</c:v>
                </c:pt>
                <c:pt idx="7">
                  <c:v>28158</c:v>
                </c:pt>
                <c:pt idx="8">
                  <c:v>27286</c:v>
                </c:pt>
                <c:pt idx="9">
                  <c:v>26070</c:v>
                </c:pt>
                <c:pt idx="10">
                  <c:v>26373</c:v>
                </c:pt>
                <c:pt idx="11">
                  <c:v>24174</c:v>
                </c:pt>
              </c:numCache>
            </c:numRef>
          </c:val>
          <c:smooth val="0"/>
        </c:ser>
        <c:dLbls>
          <c:showLegendKey val="0"/>
          <c:showVal val="0"/>
          <c:showCatName val="0"/>
          <c:showSerName val="0"/>
          <c:showPercent val="0"/>
          <c:showBubbleSize val="0"/>
        </c:dLbls>
        <c:marker val="1"/>
        <c:smooth val="0"/>
        <c:axId val="119328768"/>
        <c:axId val="119330304"/>
      </c:lineChart>
      <c:catAx>
        <c:axId val="119328768"/>
        <c:scaling>
          <c:orientation val="minMax"/>
        </c:scaling>
        <c:delete val="0"/>
        <c:axPos val="b"/>
        <c:majorTickMark val="out"/>
        <c:minorTickMark val="none"/>
        <c:tickLblPos val="nextTo"/>
        <c:crossAx val="119330304"/>
        <c:crosses val="autoZero"/>
        <c:auto val="1"/>
        <c:lblAlgn val="ctr"/>
        <c:lblOffset val="100"/>
        <c:noMultiLvlLbl val="0"/>
      </c:catAx>
      <c:valAx>
        <c:axId val="119330304"/>
        <c:scaling>
          <c:orientation val="minMax"/>
          <c:max val="32000"/>
          <c:min val="24000"/>
        </c:scaling>
        <c:delete val="0"/>
        <c:axPos val="l"/>
        <c:majorGridlines/>
        <c:numFmt formatCode="General" sourceLinked="0"/>
        <c:majorTickMark val="out"/>
        <c:minorTickMark val="none"/>
        <c:tickLblPos val="nextTo"/>
        <c:crossAx val="119328768"/>
        <c:crosses val="autoZero"/>
        <c:crossBetween val="between"/>
      </c:valAx>
    </c:plotArea>
    <c:plotVisOnly val="1"/>
    <c:dispBlanksAs val="zero"/>
    <c:showDLblsOverMax val="0"/>
  </c:chart>
  <c:txPr>
    <a:bodyPr/>
    <a:lstStyle/>
    <a:p>
      <a:pPr>
        <a:defRPr sz="1800"/>
      </a:pPr>
      <a:endParaRPr lang="ja-JP"/>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B41F26-4D40-43D2-B2A2-4513B7CBEC25}" type="datetimeFigureOut">
              <a:rPr kumimoji="1" lang="ja-JP" altLang="en-US" smtClean="0"/>
              <a:t>2012/9/4</a:t>
            </a:fld>
            <a:endParaRPr kumimoji="1" lang="ja-JP" altLang="en-US" dirty="0"/>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176F69C-C189-4B56-8861-BF60B54833B9}" type="slidenum">
              <a:rPr kumimoji="1" lang="ja-JP" altLang="en-US" smtClean="0"/>
              <a:t>‹#›</a:t>
            </a:fld>
            <a:endParaRPr kumimoji="1" lang="ja-JP" altLang="en-US" dirty="0"/>
          </a:p>
        </p:txBody>
      </p:sp>
    </p:spTree>
    <p:extLst>
      <p:ext uri="{BB962C8B-B14F-4D97-AF65-F5344CB8AC3E}">
        <p14:creationId xmlns:p14="http://schemas.microsoft.com/office/powerpoint/2010/main" val="299345054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D5BAF295-4B39-42FE-AF6A-2B561E28A421}" type="datetime1">
              <a:rPr kumimoji="1" lang="ja-JP" altLang="en-US" smtClean="0"/>
              <a:t>2012/9/4</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A2B17106-9453-43BE-954C-8C89DC38CEFF}" type="slidenum">
              <a:rPr kumimoji="1" lang="ja-JP" altLang="en-US" smtClean="0"/>
              <a:t>‹#›</a:t>
            </a:fld>
            <a:endParaRPr kumimoji="1" lang="ja-JP" altLang="en-US" dirty="0"/>
          </a:p>
        </p:txBody>
      </p:sp>
    </p:spTree>
    <p:extLst>
      <p:ext uri="{BB962C8B-B14F-4D97-AF65-F5344CB8AC3E}">
        <p14:creationId xmlns:p14="http://schemas.microsoft.com/office/powerpoint/2010/main" val="31770012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2C1B14E0-F606-42C3-8BF6-04B2B1A1A5F1}" type="datetime1">
              <a:rPr kumimoji="1" lang="ja-JP" altLang="en-US" smtClean="0"/>
              <a:t>2012/9/4</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A2B17106-9453-43BE-954C-8C89DC38CEFF}" type="slidenum">
              <a:rPr kumimoji="1" lang="ja-JP" altLang="en-US" smtClean="0"/>
              <a:t>‹#›</a:t>
            </a:fld>
            <a:endParaRPr kumimoji="1" lang="ja-JP" altLang="en-US" dirty="0"/>
          </a:p>
        </p:txBody>
      </p:sp>
    </p:spTree>
    <p:extLst>
      <p:ext uri="{BB962C8B-B14F-4D97-AF65-F5344CB8AC3E}">
        <p14:creationId xmlns:p14="http://schemas.microsoft.com/office/powerpoint/2010/main" val="41715242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99916D8-9B25-4B13-9D68-E959A919E15B}" type="datetime1">
              <a:rPr kumimoji="1" lang="ja-JP" altLang="en-US" smtClean="0"/>
              <a:t>2012/9/4</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A2B17106-9453-43BE-954C-8C89DC38CEFF}" type="slidenum">
              <a:rPr kumimoji="1" lang="ja-JP" altLang="en-US" smtClean="0"/>
              <a:t>‹#›</a:t>
            </a:fld>
            <a:endParaRPr kumimoji="1" lang="ja-JP" altLang="en-US" dirty="0"/>
          </a:p>
        </p:txBody>
      </p:sp>
    </p:spTree>
    <p:extLst>
      <p:ext uri="{BB962C8B-B14F-4D97-AF65-F5344CB8AC3E}">
        <p14:creationId xmlns:p14="http://schemas.microsoft.com/office/powerpoint/2010/main" val="13717076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540E17F-0143-4930-8B31-46B178ED9D34}" type="datetime1">
              <a:rPr kumimoji="1" lang="ja-JP" altLang="en-US" smtClean="0"/>
              <a:t>2012/9/4</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A2B17106-9453-43BE-954C-8C89DC38CEFF}" type="slidenum">
              <a:rPr kumimoji="1" lang="ja-JP" altLang="en-US" smtClean="0"/>
              <a:t>‹#›</a:t>
            </a:fld>
            <a:endParaRPr kumimoji="1" lang="ja-JP" altLang="en-US" dirty="0"/>
          </a:p>
        </p:txBody>
      </p:sp>
    </p:spTree>
    <p:extLst>
      <p:ext uri="{BB962C8B-B14F-4D97-AF65-F5344CB8AC3E}">
        <p14:creationId xmlns:p14="http://schemas.microsoft.com/office/powerpoint/2010/main" val="21115121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A2F5748E-3E8F-468D-B988-08DA94EE7ACA}" type="datetime1">
              <a:rPr kumimoji="1" lang="ja-JP" altLang="en-US" smtClean="0"/>
              <a:t>2012/9/4</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A2B17106-9453-43BE-954C-8C89DC38CEFF}" type="slidenum">
              <a:rPr kumimoji="1" lang="ja-JP" altLang="en-US" smtClean="0"/>
              <a:t>‹#›</a:t>
            </a:fld>
            <a:endParaRPr kumimoji="1" lang="ja-JP" altLang="en-US" dirty="0"/>
          </a:p>
        </p:txBody>
      </p:sp>
    </p:spTree>
    <p:extLst>
      <p:ext uri="{BB962C8B-B14F-4D97-AF65-F5344CB8AC3E}">
        <p14:creationId xmlns:p14="http://schemas.microsoft.com/office/powerpoint/2010/main" val="38836329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AF325126-DCC5-49ED-8D81-510D7F814DB6}" type="datetime1">
              <a:rPr kumimoji="1" lang="ja-JP" altLang="en-US" smtClean="0"/>
              <a:t>2012/9/4</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A2B17106-9453-43BE-954C-8C89DC38CEFF}" type="slidenum">
              <a:rPr kumimoji="1" lang="ja-JP" altLang="en-US" smtClean="0"/>
              <a:t>‹#›</a:t>
            </a:fld>
            <a:endParaRPr kumimoji="1" lang="ja-JP" altLang="en-US" dirty="0"/>
          </a:p>
        </p:txBody>
      </p:sp>
    </p:spTree>
    <p:extLst>
      <p:ext uri="{BB962C8B-B14F-4D97-AF65-F5344CB8AC3E}">
        <p14:creationId xmlns:p14="http://schemas.microsoft.com/office/powerpoint/2010/main" val="27751518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FAFB28CB-AE5F-41EC-866C-30EECE73D39D}" type="datetime1">
              <a:rPr kumimoji="1" lang="ja-JP" altLang="en-US" smtClean="0"/>
              <a:t>2012/9/4</a:t>
            </a:fld>
            <a:endParaRPr kumimoji="1" lang="ja-JP" altLang="en-US" dirty="0"/>
          </a:p>
        </p:txBody>
      </p:sp>
      <p:sp>
        <p:nvSpPr>
          <p:cNvPr id="8" name="フッター プレースホルダー 7"/>
          <p:cNvSpPr>
            <a:spLocks noGrp="1"/>
          </p:cNvSpPr>
          <p:nvPr>
            <p:ph type="ftr" sz="quarter" idx="11"/>
          </p:nvPr>
        </p:nvSpPr>
        <p:spPr/>
        <p:txBody>
          <a:bodyPr/>
          <a:lstStyle/>
          <a:p>
            <a:endParaRPr kumimoji="1" lang="ja-JP" altLang="en-US" dirty="0"/>
          </a:p>
        </p:txBody>
      </p:sp>
      <p:sp>
        <p:nvSpPr>
          <p:cNvPr id="9" name="スライド番号プレースホルダー 8"/>
          <p:cNvSpPr>
            <a:spLocks noGrp="1"/>
          </p:cNvSpPr>
          <p:nvPr>
            <p:ph type="sldNum" sz="quarter" idx="12"/>
          </p:nvPr>
        </p:nvSpPr>
        <p:spPr/>
        <p:txBody>
          <a:bodyPr/>
          <a:lstStyle/>
          <a:p>
            <a:fld id="{A2B17106-9453-43BE-954C-8C89DC38CEFF}" type="slidenum">
              <a:rPr kumimoji="1" lang="ja-JP" altLang="en-US" smtClean="0"/>
              <a:t>‹#›</a:t>
            </a:fld>
            <a:endParaRPr kumimoji="1" lang="ja-JP" altLang="en-US" dirty="0"/>
          </a:p>
        </p:txBody>
      </p:sp>
    </p:spTree>
    <p:extLst>
      <p:ext uri="{BB962C8B-B14F-4D97-AF65-F5344CB8AC3E}">
        <p14:creationId xmlns:p14="http://schemas.microsoft.com/office/powerpoint/2010/main" val="28339795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7A7DF1AC-048E-4142-B2D0-5607B70148DF}" type="datetime1">
              <a:rPr kumimoji="1" lang="ja-JP" altLang="en-US" smtClean="0"/>
              <a:t>2012/9/4</a:t>
            </a:fld>
            <a:endParaRPr kumimoji="1" lang="ja-JP" altLang="en-US" dirty="0"/>
          </a:p>
        </p:txBody>
      </p:sp>
      <p:sp>
        <p:nvSpPr>
          <p:cNvPr id="4" name="フッター プレースホルダー 3"/>
          <p:cNvSpPr>
            <a:spLocks noGrp="1"/>
          </p:cNvSpPr>
          <p:nvPr>
            <p:ph type="ftr" sz="quarter" idx="11"/>
          </p:nvPr>
        </p:nvSpPr>
        <p:spPr/>
        <p:txBody>
          <a:bodyPr/>
          <a:lstStyle/>
          <a:p>
            <a:endParaRPr kumimoji="1" lang="ja-JP" altLang="en-US" dirty="0"/>
          </a:p>
        </p:txBody>
      </p:sp>
      <p:sp>
        <p:nvSpPr>
          <p:cNvPr id="5" name="スライド番号プレースホルダー 4"/>
          <p:cNvSpPr>
            <a:spLocks noGrp="1"/>
          </p:cNvSpPr>
          <p:nvPr>
            <p:ph type="sldNum" sz="quarter" idx="12"/>
          </p:nvPr>
        </p:nvSpPr>
        <p:spPr/>
        <p:txBody>
          <a:bodyPr/>
          <a:lstStyle/>
          <a:p>
            <a:fld id="{A2B17106-9453-43BE-954C-8C89DC38CEFF}" type="slidenum">
              <a:rPr kumimoji="1" lang="ja-JP" altLang="en-US" smtClean="0"/>
              <a:t>‹#›</a:t>
            </a:fld>
            <a:endParaRPr kumimoji="1" lang="ja-JP" altLang="en-US" dirty="0"/>
          </a:p>
        </p:txBody>
      </p:sp>
    </p:spTree>
    <p:extLst>
      <p:ext uri="{BB962C8B-B14F-4D97-AF65-F5344CB8AC3E}">
        <p14:creationId xmlns:p14="http://schemas.microsoft.com/office/powerpoint/2010/main" val="39772899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E0E5F8FA-8477-4390-9F2D-539C896B3599}" type="datetime1">
              <a:rPr kumimoji="1" lang="ja-JP" altLang="en-US" smtClean="0"/>
              <a:t>2012/9/4</a:t>
            </a:fld>
            <a:endParaRPr kumimoji="1" lang="ja-JP" altLang="en-US" dirty="0"/>
          </a:p>
        </p:txBody>
      </p:sp>
      <p:sp>
        <p:nvSpPr>
          <p:cNvPr id="3" name="フッター プレースホルダー 2"/>
          <p:cNvSpPr>
            <a:spLocks noGrp="1"/>
          </p:cNvSpPr>
          <p:nvPr>
            <p:ph type="ftr" sz="quarter" idx="11"/>
          </p:nvPr>
        </p:nvSpPr>
        <p:spPr/>
        <p:txBody>
          <a:bodyPr/>
          <a:lstStyle/>
          <a:p>
            <a:endParaRPr kumimoji="1" lang="ja-JP" altLang="en-US" dirty="0"/>
          </a:p>
        </p:txBody>
      </p:sp>
      <p:sp>
        <p:nvSpPr>
          <p:cNvPr id="4" name="スライド番号プレースホルダー 3"/>
          <p:cNvSpPr>
            <a:spLocks noGrp="1"/>
          </p:cNvSpPr>
          <p:nvPr>
            <p:ph type="sldNum" sz="quarter" idx="12"/>
          </p:nvPr>
        </p:nvSpPr>
        <p:spPr/>
        <p:txBody>
          <a:bodyPr/>
          <a:lstStyle/>
          <a:p>
            <a:fld id="{A2B17106-9453-43BE-954C-8C89DC38CEFF}" type="slidenum">
              <a:rPr kumimoji="1" lang="ja-JP" altLang="en-US" smtClean="0"/>
              <a:t>‹#›</a:t>
            </a:fld>
            <a:endParaRPr kumimoji="1" lang="ja-JP" altLang="en-US" dirty="0"/>
          </a:p>
        </p:txBody>
      </p:sp>
    </p:spTree>
    <p:extLst>
      <p:ext uri="{BB962C8B-B14F-4D97-AF65-F5344CB8AC3E}">
        <p14:creationId xmlns:p14="http://schemas.microsoft.com/office/powerpoint/2010/main" val="22463119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464A998B-8D30-4EA7-BE71-C93DAD8FED4B}" type="datetime1">
              <a:rPr kumimoji="1" lang="ja-JP" altLang="en-US" smtClean="0"/>
              <a:t>2012/9/4</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A2B17106-9453-43BE-954C-8C89DC38CEFF}" type="slidenum">
              <a:rPr kumimoji="1" lang="ja-JP" altLang="en-US" smtClean="0"/>
              <a:t>‹#›</a:t>
            </a:fld>
            <a:endParaRPr kumimoji="1" lang="ja-JP" altLang="en-US" dirty="0"/>
          </a:p>
        </p:txBody>
      </p:sp>
    </p:spTree>
    <p:extLst>
      <p:ext uri="{BB962C8B-B14F-4D97-AF65-F5344CB8AC3E}">
        <p14:creationId xmlns:p14="http://schemas.microsoft.com/office/powerpoint/2010/main" val="36389176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dirty="0"/>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B3FBAED0-D2D2-41EA-BDE7-1D310196E329}" type="datetime1">
              <a:rPr kumimoji="1" lang="ja-JP" altLang="en-US" smtClean="0"/>
              <a:t>2012/9/4</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A2B17106-9453-43BE-954C-8C89DC38CEFF}" type="slidenum">
              <a:rPr kumimoji="1" lang="ja-JP" altLang="en-US" smtClean="0"/>
              <a:t>‹#›</a:t>
            </a:fld>
            <a:endParaRPr kumimoji="1" lang="ja-JP" altLang="en-US" dirty="0"/>
          </a:p>
        </p:txBody>
      </p:sp>
    </p:spTree>
    <p:extLst>
      <p:ext uri="{BB962C8B-B14F-4D97-AF65-F5344CB8AC3E}">
        <p14:creationId xmlns:p14="http://schemas.microsoft.com/office/powerpoint/2010/main" val="26560926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838D33-EC27-4600-B0F8-4E214862482E}" type="datetime1">
              <a:rPr kumimoji="1" lang="ja-JP" altLang="en-US" smtClean="0"/>
              <a:t>2012/9/4</a:t>
            </a:fld>
            <a:endParaRPr kumimoji="1" lang="ja-JP" altLang="en-US" dirty="0"/>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B17106-9453-43BE-954C-8C89DC38CEFF}" type="slidenum">
              <a:rPr kumimoji="1" lang="ja-JP" altLang="en-US" smtClean="0"/>
              <a:t>‹#›</a:t>
            </a:fld>
            <a:endParaRPr kumimoji="1" lang="ja-JP" altLang="en-US" dirty="0"/>
          </a:p>
        </p:txBody>
      </p:sp>
    </p:spTree>
    <p:extLst>
      <p:ext uri="{BB962C8B-B14F-4D97-AF65-F5344CB8AC3E}">
        <p14:creationId xmlns:p14="http://schemas.microsoft.com/office/powerpoint/2010/main" val="3662932264"/>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サブタイトル 2"/>
          <p:cNvSpPr>
            <a:spLocks noGrp="1"/>
          </p:cNvSpPr>
          <p:nvPr>
            <p:ph type="subTitle" idx="1"/>
          </p:nvPr>
        </p:nvSpPr>
        <p:spPr/>
        <p:txBody>
          <a:bodyPr>
            <a:normAutofit/>
          </a:bodyPr>
          <a:lstStyle/>
          <a:p>
            <a:r>
              <a:rPr kumimoji="1" lang="ja-JP" altLang="en-US" sz="2400" dirty="0" smtClean="0"/>
              <a:t>拓殖大学　田嶋ゼミナール</a:t>
            </a:r>
            <a:r>
              <a:rPr kumimoji="1" lang="en-US" altLang="ja-JP" sz="2400" dirty="0" smtClean="0"/>
              <a:t>3</a:t>
            </a:r>
            <a:r>
              <a:rPr kumimoji="1" lang="ja-JP" altLang="en-US" sz="2400" dirty="0" smtClean="0"/>
              <a:t>年</a:t>
            </a:r>
            <a:endParaRPr kumimoji="1" lang="en-US" altLang="ja-JP" sz="2400" dirty="0" smtClean="0"/>
          </a:p>
          <a:p>
            <a:r>
              <a:rPr lang="ja-JP" altLang="en-US" dirty="0" smtClean="0"/>
              <a:t>田中大輔　田村允　中津畑航</a:t>
            </a:r>
            <a:endParaRPr lang="en-US" altLang="ja-JP" dirty="0" smtClean="0"/>
          </a:p>
          <a:p>
            <a:r>
              <a:rPr kumimoji="1" lang="ja-JP" altLang="en-US" dirty="0" smtClean="0"/>
              <a:t>阿部洵　栗原</a:t>
            </a:r>
            <a:r>
              <a:rPr kumimoji="1" lang="ja-JP" altLang="en-US" dirty="0" err="1" smtClean="0"/>
              <a:t>なな</a:t>
            </a:r>
            <a:r>
              <a:rPr kumimoji="1" lang="ja-JP" altLang="en-US" dirty="0" smtClean="0"/>
              <a:t>子</a:t>
            </a:r>
            <a:endParaRPr kumimoji="1" lang="ja-JP" altLang="en-US" dirty="0"/>
          </a:p>
        </p:txBody>
      </p:sp>
      <p:sp>
        <p:nvSpPr>
          <p:cNvPr id="4" name="スライド番号プレースホルダー 3"/>
          <p:cNvSpPr>
            <a:spLocks noGrp="1"/>
          </p:cNvSpPr>
          <p:nvPr>
            <p:ph type="sldNum" sz="quarter" idx="12"/>
          </p:nvPr>
        </p:nvSpPr>
        <p:spPr/>
        <p:txBody>
          <a:bodyPr/>
          <a:lstStyle/>
          <a:p>
            <a:fld id="{A2B17106-9453-43BE-954C-8C89DC38CEFF}" type="slidenum">
              <a:rPr kumimoji="1" lang="ja-JP" altLang="en-US" sz="1800" smtClean="0">
                <a:latin typeface="HGPｺﾞｼｯｸE" pitchFamily="50" charset="-128"/>
                <a:ea typeface="HGPｺﾞｼｯｸE" pitchFamily="50" charset="-128"/>
              </a:rPr>
              <a:t>1</a:t>
            </a:fld>
            <a:endParaRPr kumimoji="1" lang="ja-JP" altLang="en-US" sz="1800">
              <a:latin typeface="HGPｺﾞｼｯｸE" pitchFamily="50" charset="-128"/>
              <a:ea typeface="HGPｺﾞｼｯｸE" pitchFamily="50" charset="-128"/>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4847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タイトル 1"/>
          <p:cNvSpPr>
            <a:spLocks noGrp="1"/>
          </p:cNvSpPr>
          <p:nvPr>
            <p:ph type="ctrTitle"/>
          </p:nvPr>
        </p:nvSpPr>
        <p:spPr>
          <a:xfrm>
            <a:off x="539552" y="1454919"/>
            <a:ext cx="8064896" cy="1470025"/>
          </a:xfrm>
        </p:spPr>
        <p:txBody>
          <a:bodyPr>
            <a:noAutofit/>
          </a:bodyPr>
          <a:lstStyle/>
          <a:p>
            <a:r>
              <a:rPr kumimoji="1" lang="ja-JP" altLang="en-US" dirty="0" smtClean="0"/>
              <a:t>ブランドが付録付き雑誌によって</a:t>
            </a:r>
            <a:r>
              <a:rPr kumimoji="1" lang="en-US" altLang="ja-JP" dirty="0" smtClean="0"/>
              <a:t/>
            </a:r>
            <a:br>
              <a:rPr kumimoji="1" lang="en-US" altLang="ja-JP" dirty="0" smtClean="0"/>
            </a:br>
            <a:r>
              <a:rPr lang="ja-JP" altLang="en-US" dirty="0"/>
              <a:t>成功する可能性</a:t>
            </a:r>
            <a:endParaRPr kumimoji="1" lang="ja-JP" altLang="en-US" dirty="0"/>
          </a:p>
        </p:txBody>
      </p:sp>
    </p:spTree>
    <p:extLst>
      <p:ext uri="{BB962C8B-B14F-4D97-AF65-F5344CB8AC3E}">
        <p14:creationId xmlns:p14="http://schemas.microsoft.com/office/powerpoint/2010/main" val="26804555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つの角を丸めた四角形 4"/>
          <p:cNvSpPr/>
          <p:nvPr/>
        </p:nvSpPr>
        <p:spPr>
          <a:xfrm>
            <a:off x="251520" y="2492896"/>
            <a:ext cx="8721352" cy="1656184"/>
          </a:xfrm>
          <a:prstGeom prst="round1Rect">
            <a:avLst/>
          </a:prstGeom>
        </p:spPr>
        <p:style>
          <a:lnRef idx="2">
            <a:schemeClr val="accent5"/>
          </a:lnRef>
          <a:fillRef idx="1">
            <a:schemeClr val="lt1"/>
          </a:fillRef>
          <a:effectRef idx="0">
            <a:schemeClr val="accent5"/>
          </a:effectRef>
          <a:fontRef idx="minor">
            <a:schemeClr val="dk1"/>
          </a:fontRef>
        </p:style>
        <p:txBody>
          <a:bodyPr rtlCol="0" anchor="ctr"/>
          <a:lstStyle/>
          <a:p>
            <a:r>
              <a:rPr lang="ja-JP" altLang="en-US" sz="2200" dirty="0" smtClean="0"/>
              <a:t>　衝動買いを誘うカンフル剤としての付録効果はじわじわ薄れている。</a:t>
            </a:r>
            <a:endParaRPr lang="en-US" altLang="ja-JP" sz="2200" dirty="0" smtClean="0"/>
          </a:p>
          <a:p>
            <a:r>
              <a:rPr lang="ja-JP" altLang="en-US" sz="2200" dirty="0" smtClean="0"/>
              <a:t>　付録</a:t>
            </a:r>
            <a:r>
              <a:rPr lang="ja-JP" altLang="en-US" sz="2200" dirty="0"/>
              <a:t>のみに</a:t>
            </a:r>
            <a:r>
              <a:rPr lang="ja-JP" altLang="en-US" sz="2200" dirty="0" smtClean="0"/>
              <a:t>頼らず、購読者をつなぎとめる</a:t>
            </a:r>
            <a:endParaRPr lang="en-US" altLang="ja-JP" sz="2200" dirty="0" smtClean="0"/>
          </a:p>
          <a:p>
            <a:r>
              <a:rPr lang="ja-JP" altLang="en-US" sz="2200" dirty="0"/>
              <a:t>　</a:t>
            </a:r>
            <a:r>
              <a:rPr lang="ja-JP" altLang="en-US" sz="2200" dirty="0" smtClean="0"/>
              <a:t>　　　　　　　　　　　　　　コンテンツそのものの充実が、今後問われる。</a:t>
            </a:r>
            <a:endParaRPr lang="en-US" altLang="ja-JP" sz="2200" dirty="0" smtClean="0"/>
          </a:p>
          <a:p>
            <a:pPr algn="r"/>
            <a:r>
              <a:rPr lang="ja-JP" altLang="en-US" sz="1400" dirty="0" smtClean="0"/>
              <a:t>日本経済新聞　</a:t>
            </a:r>
            <a:r>
              <a:rPr lang="en-US" altLang="ja-JP" sz="1400" dirty="0" smtClean="0"/>
              <a:t>11</a:t>
            </a:r>
            <a:r>
              <a:rPr lang="ja-JP" altLang="en-US" sz="1400" dirty="0" smtClean="0"/>
              <a:t>年</a:t>
            </a:r>
            <a:r>
              <a:rPr lang="en-US" altLang="ja-JP" sz="1400" dirty="0" smtClean="0"/>
              <a:t>8</a:t>
            </a:r>
            <a:r>
              <a:rPr lang="ja-JP" altLang="en-US" sz="1400" dirty="0" smtClean="0"/>
              <a:t>月</a:t>
            </a:r>
            <a:r>
              <a:rPr lang="en-US" altLang="ja-JP" sz="1400" dirty="0" smtClean="0"/>
              <a:t>9</a:t>
            </a:r>
            <a:r>
              <a:rPr lang="ja-JP" altLang="en-US" sz="1400" dirty="0" smtClean="0"/>
              <a:t>日号</a:t>
            </a:r>
            <a:endParaRPr lang="en-US" altLang="ja-JP" sz="1400" dirty="0" smtClean="0"/>
          </a:p>
        </p:txBody>
      </p:sp>
      <p:sp>
        <p:nvSpPr>
          <p:cNvPr id="7" name="1 つの角を丸めた四角形 6"/>
          <p:cNvSpPr/>
          <p:nvPr/>
        </p:nvSpPr>
        <p:spPr>
          <a:xfrm>
            <a:off x="251520" y="701080"/>
            <a:ext cx="8721352" cy="1656184"/>
          </a:xfrm>
          <a:prstGeom prst="round1Rect">
            <a:avLst/>
          </a:prstGeom>
        </p:spPr>
        <p:style>
          <a:lnRef idx="2">
            <a:schemeClr val="accent3"/>
          </a:lnRef>
          <a:fillRef idx="1">
            <a:schemeClr val="lt1"/>
          </a:fillRef>
          <a:effectRef idx="0">
            <a:schemeClr val="accent3"/>
          </a:effectRef>
          <a:fontRef idx="minor">
            <a:schemeClr val="dk1"/>
          </a:fontRef>
        </p:style>
        <p:txBody>
          <a:bodyPr rtlCol="0" anchor="ctr"/>
          <a:lstStyle/>
          <a:p>
            <a:r>
              <a:rPr kumimoji="1" lang="ja-JP" altLang="en-US" sz="2400" dirty="0" smtClean="0"/>
              <a:t>　付録人気は</a:t>
            </a:r>
            <a:r>
              <a:rPr kumimoji="1" lang="en-US" altLang="ja-JP" sz="2400" dirty="0" smtClean="0"/>
              <a:t>11</a:t>
            </a:r>
            <a:r>
              <a:rPr kumimoji="1" lang="ja-JP" altLang="en-US" sz="2400" dirty="0" smtClean="0"/>
              <a:t>年が</a:t>
            </a:r>
            <a:r>
              <a:rPr lang="ja-JP" altLang="en-US" sz="2400" dirty="0" smtClean="0"/>
              <a:t>ピークで飽きられてしまった感がある。</a:t>
            </a:r>
            <a:endParaRPr lang="en-US" altLang="ja-JP" sz="2400" dirty="0" smtClean="0"/>
          </a:p>
          <a:p>
            <a:r>
              <a:rPr lang="ja-JP" altLang="en-US" sz="2400" dirty="0" smtClean="0"/>
              <a:t>　付録</a:t>
            </a:r>
            <a:r>
              <a:rPr lang="ja-JP" altLang="en-US" sz="2400" dirty="0"/>
              <a:t>が付くの</a:t>
            </a:r>
            <a:r>
              <a:rPr lang="ja-JP" altLang="en-US" sz="2400" dirty="0" smtClean="0"/>
              <a:t>が当たり前といっても過言ではない状況。</a:t>
            </a:r>
            <a:endParaRPr lang="en-US" altLang="ja-JP" sz="2400" dirty="0" smtClean="0"/>
          </a:p>
          <a:p>
            <a:pPr algn="r"/>
            <a:endParaRPr lang="en-US" altLang="ja-JP" sz="1400" dirty="0" smtClean="0"/>
          </a:p>
          <a:p>
            <a:pPr algn="r"/>
            <a:r>
              <a:rPr lang="ja-JP" altLang="en-US" sz="1400" dirty="0" smtClean="0"/>
              <a:t>出版指標年報（</a:t>
            </a:r>
            <a:r>
              <a:rPr lang="en-US" altLang="ja-JP" sz="1400" dirty="0" smtClean="0"/>
              <a:t>2012</a:t>
            </a:r>
            <a:r>
              <a:rPr lang="ja-JP" altLang="en-US" sz="1400" dirty="0" smtClean="0"/>
              <a:t>）</a:t>
            </a:r>
            <a:endParaRPr lang="en-US" altLang="ja-JP" sz="1400" dirty="0" smtClean="0"/>
          </a:p>
        </p:txBody>
      </p:sp>
      <p:sp>
        <p:nvSpPr>
          <p:cNvPr id="8" name="下矢印 7"/>
          <p:cNvSpPr/>
          <p:nvPr/>
        </p:nvSpPr>
        <p:spPr>
          <a:xfrm>
            <a:off x="3707904" y="4293096"/>
            <a:ext cx="1728192" cy="576064"/>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sp>
        <p:nvSpPr>
          <p:cNvPr id="9" name="角丸四角形 8"/>
          <p:cNvSpPr/>
          <p:nvPr/>
        </p:nvSpPr>
        <p:spPr>
          <a:xfrm>
            <a:off x="395536" y="5013176"/>
            <a:ext cx="8352928" cy="1296144"/>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kumimoji="1" lang="ja-JP" altLang="en-US" sz="2400" b="1" dirty="0" smtClean="0"/>
              <a:t>付録の規制緩和より</a:t>
            </a:r>
            <a:r>
              <a:rPr kumimoji="1" lang="en-US" altLang="ja-JP" sz="2400" b="1" dirty="0" smtClean="0"/>
              <a:t>10</a:t>
            </a:r>
            <a:r>
              <a:rPr kumimoji="1" lang="ja-JP" altLang="en-US" sz="2400" b="1" dirty="0" smtClean="0"/>
              <a:t>年</a:t>
            </a:r>
            <a:r>
              <a:rPr lang="ja-JP" altLang="en-US" sz="2400" b="1" dirty="0"/>
              <a:t>経った</a:t>
            </a:r>
            <a:r>
              <a:rPr lang="ja-JP" altLang="en-US" sz="2400" b="1" dirty="0" smtClean="0"/>
              <a:t>今</a:t>
            </a:r>
            <a:endParaRPr lang="en-US" altLang="ja-JP" sz="2400" b="1" dirty="0" smtClean="0"/>
          </a:p>
          <a:p>
            <a:pPr algn="ctr"/>
            <a:r>
              <a:rPr kumimoji="1" lang="ja-JP" altLang="en-US" sz="3200" b="1" dirty="0" smtClean="0"/>
              <a:t>付録つき雑誌について</a:t>
            </a:r>
            <a:r>
              <a:rPr kumimoji="1" lang="ja-JP" altLang="en-US" sz="3200" b="1" dirty="0" smtClean="0"/>
              <a:t>考える時期では</a:t>
            </a:r>
            <a:r>
              <a:rPr kumimoji="1" lang="ja-JP" altLang="en-US" sz="3200" b="1" dirty="0" smtClean="0"/>
              <a:t>ないか</a:t>
            </a:r>
            <a:endParaRPr kumimoji="1" lang="ja-JP" altLang="en-US" sz="3200" b="1" dirty="0"/>
          </a:p>
        </p:txBody>
      </p:sp>
      <p:sp>
        <p:nvSpPr>
          <p:cNvPr id="2" name="スライド番号プレースホルダー 1"/>
          <p:cNvSpPr>
            <a:spLocks noGrp="1"/>
          </p:cNvSpPr>
          <p:nvPr>
            <p:ph type="sldNum" sz="quarter" idx="12"/>
          </p:nvPr>
        </p:nvSpPr>
        <p:spPr/>
        <p:txBody>
          <a:bodyPr/>
          <a:lstStyle/>
          <a:p>
            <a:fld id="{A2B17106-9453-43BE-954C-8C89DC38CEFF}" type="slidenum">
              <a:rPr kumimoji="1" lang="ja-JP" altLang="en-US" sz="1800" smtClean="0">
                <a:latin typeface="HGPｺﾞｼｯｸE" pitchFamily="50" charset="-128"/>
                <a:ea typeface="HGPｺﾞｼｯｸE" pitchFamily="50" charset="-128"/>
              </a:rPr>
              <a:t>10</a:t>
            </a:fld>
            <a:endParaRPr kumimoji="1" lang="ja-JP" altLang="en-US" sz="1800">
              <a:latin typeface="HGPｺﾞｼｯｸE" pitchFamily="50" charset="-128"/>
              <a:ea typeface="HGPｺﾞｼｯｸE" pitchFamily="50" charset="-128"/>
            </a:endParaRPr>
          </a:p>
        </p:txBody>
      </p:sp>
    </p:spTree>
    <p:extLst>
      <p:ext uri="{BB962C8B-B14F-4D97-AF65-F5344CB8AC3E}">
        <p14:creationId xmlns:p14="http://schemas.microsoft.com/office/powerpoint/2010/main" val="27413673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線コネクタ 1"/>
          <p:cNvCxnSpPr/>
          <p:nvPr/>
        </p:nvCxnSpPr>
        <p:spPr>
          <a:xfrm>
            <a:off x="251520" y="1196752"/>
            <a:ext cx="8640960" cy="0"/>
          </a:xfrm>
          <a:prstGeom prst="line">
            <a:avLst/>
          </a:prstGeom>
          <a:ln/>
        </p:spPr>
        <p:style>
          <a:lnRef idx="2">
            <a:schemeClr val="accent6"/>
          </a:lnRef>
          <a:fillRef idx="0">
            <a:schemeClr val="accent6"/>
          </a:fillRef>
          <a:effectRef idx="1">
            <a:schemeClr val="accent6"/>
          </a:effectRef>
          <a:fontRef idx="minor">
            <a:schemeClr val="tx1"/>
          </a:fontRef>
        </p:style>
      </p:cxnSp>
      <p:sp>
        <p:nvSpPr>
          <p:cNvPr id="3" name="テキスト ボックス 2"/>
          <p:cNvSpPr txBox="1"/>
          <p:nvPr/>
        </p:nvSpPr>
        <p:spPr>
          <a:xfrm>
            <a:off x="683568" y="476672"/>
            <a:ext cx="5472608" cy="646331"/>
          </a:xfrm>
          <a:prstGeom prst="rect">
            <a:avLst/>
          </a:prstGeom>
          <a:noFill/>
        </p:spPr>
        <p:txBody>
          <a:bodyPr wrap="square" rtlCol="0">
            <a:spAutoFit/>
          </a:bodyPr>
          <a:lstStyle/>
          <a:p>
            <a:r>
              <a:rPr kumimoji="1" lang="ja-JP" altLang="en-US" sz="3600" dirty="0" smtClean="0"/>
              <a:t>ブランドの販売経路</a:t>
            </a:r>
            <a:endParaRPr kumimoji="1" lang="ja-JP" altLang="en-US" sz="3600" dirty="0"/>
          </a:p>
        </p:txBody>
      </p:sp>
      <p:sp>
        <p:nvSpPr>
          <p:cNvPr id="4" name="テキスト ボックス 3"/>
          <p:cNvSpPr txBox="1"/>
          <p:nvPr/>
        </p:nvSpPr>
        <p:spPr>
          <a:xfrm>
            <a:off x="771604" y="1628800"/>
            <a:ext cx="7560840" cy="830997"/>
          </a:xfrm>
          <a:prstGeom prst="rect">
            <a:avLst/>
          </a:prstGeom>
          <a:noFill/>
        </p:spPr>
        <p:txBody>
          <a:bodyPr wrap="square" rtlCol="0">
            <a:spAutoFit/>
          </a:bodyPr>
          <a:lstStyle/>
          <a:p>
            <a:r>
              <a:rPr kumimoji="1" lang="ja-JP" altLang="en-US" sz="2400" dirty="0" smtClean="0"/>
              <a:t>ブランド（特に高級ブランド）において、</a:t>
            </a:r>
            <a:endParaRPr kumimoji="1" lang="en-US" altLang="ja-JP" sz="2400" dirty="0" smtClean="0"/>
          </a:p>
          <a:p>
            <a:r>
              <a:rPr kumimoji="1" lang="ja-JP" altLang="en-US" sz="2400" dirty="0" smtClean="0"/>
              <a:t>販売チャネルを絞ることでブランドの価値を高めている</a:t>
            </a:r>
            <a:endParaRPr kumimoji="1" lang="ja-JP" altLang="en-US" sz="2400" dirty="0"/>
          </a:p>
        </p:txBody>
      </p:sp>
      <p:sp>
        <p:nvSpPr>
          <p:cNvPr id="5" name="テキスト ボックス 4"/>
          <p:cNvSpPr txBox="1"/>
          <p:nvPr/>
        </p:nvSpPr>
        <p:spPr>
          <a:xfrm>
            <a:off x="771604" y="3212976"/>
            <a:ext cx="7560840" cy="461665"/>
          </a:xfrm>
          <a:prstGeom prst="rect">
            <a:avLst/>
          </a:prstGeom>
          <a:noFill/>
        </p:spPr>
        <p:txBody>
          <a:bodyPr wrap="square" rtlCol="0">
            <a:spAutoFit/>
          </a:bodyPr>
          <a:lstStyle/>
          <a:p>
            <a:r>
              <a:rPr lang="ja-JP" altLang="en-US" sz="2400" dirty="0" smtClean="0"/>
              <a:t>しかし、付録つき雑誌は書店で手軽に買うことができる</a:t>
            </a:r>
            <a:endParaRPr kumimoji="1" lang="en-US" altLang="ja-JP" sz="2400" dirty="0" smtClean="0"/>
          </a:p>
        </p:txBody>
      </p:sp>
      <p:sp>
        <p:nvSpPr>
          <p:cNvPr id="6" name="角丸四角形 5"/>
          <p:cNvSpPr/>
          <p:nvPr/>
        </p:nvSpPr>
        <p:spPr>
          <a:xfrm>
            <a:off x="467544" y="5157192"/>
            <a:ext cx="8424936" cy="10081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a:t>書店</a:t>
            </a:r>
            <a:r>
              <a:rPr lang="ja-JP" altLang="en-US" sz="2800" dirty="0" smtClean="0"/>
              <a:t>で買えること</a:t>
            </a:r>
            <a:r>
              <a:rPr lang="ja-JP" altLang="en-US" sz="2800" dirty="0" smtClean="0"/>
              <a:t>はブランド</a:t>
            </a:r>
            <a:r>
              <a:rPr lang="ja-JP" altLang="en-US" sz="2800" dirty="0" smtClean="0"/>
              <a:t>価値の低下に</a:t>
            </a:r>
            <a:r>
              <a:rPr lang="ja-JP" altLang="en-US" sz="2800" dirty="0" smtClean="0"/>
              <a:t>つながる</a:t>
            </a:r>
            <a:r>
              <a:rPr lang="ja-JP" altLang="en-US" sz="2800" dirty="0"/>
              <a:t>？</a:t>
            </a:r>
            <a:endParaRPr kumimoji="1" lang="ja-JP" altLang="en-US" sz="2800" dirty="0"/>
          </a:p>
        </p:txBody>
      </p:sp>
      <p:sp>
        <p:nvSpPr>
          <p:cNvPr id="7" name="スライド番号プレースホルダー 6"/>
          <p:cNvSpPr>
            <a:spLocks noGrp="1"/>
          </p:cNvSpPr>
          <p:nvPr>
            <p:ph type="sldNum" sz="quarter" idx="12"/>
          </p:nvPr>
        </p:nvSpPr>
        <p:spPr/>
        <p:txBody>
          <a:bodyPr/>
          <a:lstStyle/>
          <a:p>
            <a:fld id="{A2B17106-9453-43BE-954C-8C89DC38CEFF}" type="slidenum">
              <a:rPr kumimoji="1" lang="ja-JP" altLang="en-US" sz="1800" smtClean="0">
                <a:latin typeface="HGPｺﾞｼｯｸE" pitchFamily="50" charset="-128"/>
                <a:ea typeface="HGPｺﾞｼｯｸE" pitchFamily="50" charset="-128"/>
              </a:rPr>
              <a:t>11</a:t>
            </a:fld>
            <a:endParaRPr kumimoji="1" lang="ja-JP" altLang="en-US" sz="1800" dirty="0">
              <a:latin typeface="HGPｺﾞｼｯｸE" pitchFamily="50" charset="-128"/>
              <a:ea typeface="HGPｺﾞｼｯｸE" pitchFamily="50" charset="-128"/>
            </a:endParaRPr>
          </a:p>
        </p:txBody>
      </p:sp>
    </p:spTree>
    <p:extLst>
      <p:ext uri="{BB962C8B-B14F-4D97-AF65-F5344CB8AC3E}">
        <p14:creationId xmlns:p14="http://schemas.microsoft.com/office/powerpoint/2010/main" val="11334571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kumimoji="1" lang="ja-JP" altLang="en-US" dirty="0" smtClean="0"/>
              <a:t>認知度の高いブランドは認知度の低いブランド</a:t>
            </a:r>
            <a:endParaRPr kumimoji="1" lang="en-US" altLang="ja-JP" dirty="0" smtClean="0"/>
          </a:p>
          <a:p>
            <a:pPr marL="0" indent="0">
              <a:buNone/>
            </a:pPr>
            <a:r>
              <a:rPr kumimoji="1" lang="ja-JP" altLang="en-US" dirty="0" smtClean="0"/>
              <a:t>に比べ、購入への刺激策によってブランド価値の低下が見られるのではないか？</a:t>
            </a:r>
            <a:endParaRPr kumimoji="1" lang="en-US" altLang="ja-JP" u="sng" dirty="0" smtClean="0"/>
          </a:p>
          <a:p>
            <a:pPr marL="0" indent="0">
              <a:buNone/>
            </a:pPr>
            <a:endParaRPr lang="en-US" altLang="ja-JP" dirty="0"/>
          </a:p>
          <a:p>
            <a:pPr marL="0" indent="0">
              <a:buNone/>
            </a:pPr>
            <a:endParaRPr kumimoji="1" lang="en-US" altLang="ja-JP" dirty="0" smtClean="0"/>
          </a:p>
          <a:p>
            <a:pPr marL="0" indent="0">
              <a:buNone/>
            </a:pPr>
            <a:r>
              <a:rPr kumimoji="1" lang="ja-JP" altLang="en-US" dirty="0" smtClean="0"/>
              <a:t>付録によるブランドの価値観への影響は、ブランドと</a:t>
            </a:r>
            <a:r>
              <a:rPr lang="ja-JP" altLang="en-US" dirty="0" smtClean="0"/>
              <a:t>消費者の関係性によって違うことが考えられる。</a:t>
            </a:r>
            <a:endParaRPr lang="en-US" altLang="ja-JP" dirty="0" smtClean="0"/>
          </a:p>
          <a:p>
            <a:pPr marL="0" indent="0">
              <a:buNone/>
            </a:pPr>
            <a:endParaRPr lang="en-US" altLang="ja-JP" dirty="0"/>
          </a:p>
          <a:p>
            <a:pPr marL="0" indent="0">
              <a:buNone/>
            </a:pPr>
            <a:endParaRPr lang="en-US" altLang="ja-JP" dirty="0" smtClean="0"/>
          </a:p>
          <a:p>
            <a:pPr marL="0" indent="0">
              <a:buNone/>
            </a:pPr>
            <a:endParaRPr kumimoji="1" lang="ja-JP" altLang="en-US" dirty="0"/>
          </a:p>
        </p:txBody>
      </p:sp>
      <p:sp>
        <p:nvSpPr>
          <p:cNvPr id="4" name="スライド番号プレースホルダー 3"/>
          <p:cNvSpPr>
            <a:spLocks noGrp="1"/>
          </p:cNvSpPr>
          <p:nvPr>
            <p:ph type="sldNum" sz="quarter" idx="12"/>
          </p:nvPr>
        </p:nvSpPr>
        <p:spPr/>
        <p:txBody>
          <a:bodyPr/>
          <a:lstStyle/>
          <a:p>
            <a:fld id="{A2B17106-9453-43BE-954C-8C89DC38CEFF}" type="slidenum">
              <a:rPr kumimoji="1" lang="ja-JP" altLang="en-US" smtClean="0"/>
              <a:t>12</a:t>
            </a:fld>
            <a:endParaRPr kumimoji="1" lang="ja-JP" altLang="en-US" dirty="0"/>
          </a:p>
        </p:txBody>
      </p:sp>
      <p:sp>
        <p:nvSpPr>
          <p:cNvPr id="5" name="下矢印 4"/>
          <p:cNvSpPr/>
          <p:nvPr/>
        </p:nvSpPr>
        <p:spPr>
          <a:xfrm>
            <a:off x="3851920" y="3429000"/>
            <a:ext cx="1080120" cy="8640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9430115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pPr algn="l"/>
            <a:r>
              <a:rPr kumimoji="1" lang="ja-JP" altLang="en-US" dirty="0" smtClean="0"/>
              <a:t>既存顧客と新規顧客の心理</a:t>
            </a:r>
            <a:endParaRPr kumimoji="1" lang="ja-JP" altLang="en-US" dirty="0"/>
          </a:p>
        </p:txBody>
      </p:sp>
      <p:sp>
        <p:nvSpPr>
          <p:cNvPr id="4" name="スライド番号プレースホルダー 3"/>
          <p:cNvSpPr>
            <a:spLocks noGrp="1"/>
          </p:cNvSpPr>
          <p:nvPr>
            <p:ph type="sldNum" sz="quarter" idx="12"/>
          </p:nvPr>
        </p:nvSpPr>
        <p:spPr/>
        <p:txBody>
          <a:bodyPr/>
          <a:lstStyle/>
          <a:p>
            <a:fld id="{A2B17106-9453-43BE-954C-8C89DC38CEFF}" type="slidenum">
              <a:rPr kumimoji="1" lang="ja-JP" altLang="en-US" smtClean="0"/>
              <a:t>13</a:t>
            </a:fld>
            <a:endParaRPr kumimoji="1" lang="ja-JP" altLang="en-US" dirty="0"/>
          </a:p>
        </p:txBody>
      </p:sp>
      <p:cxnSp>
        <p:nvCxnSpPr>
          <p:cNvPr id="5" name="直線コネクタ 4"/>
          <p:cNvCxnSpPr/>
          <p:nvPr/>
        </p:nvCxnSpPr>
        <p:spPr>
          <a:xfrm>
            <a:off x="251520" y="1196752"/>
            <a:ext cx="8640960" cy="0"/>
          </a:xfrm>
          <a:prstGeom prst="line">
            <a:avLst/>
          </a:prstGeom>
          <a:ln/>
        </p:spPr>
        <p:style>
          <a:lnRef idx="2">
            <a:schemeClr val="accent6"/>
          </a:lnRef>
          <a:fillRef idx="0">
            <a:schemeClr val="accent6"/>
          </a:fillRef>
          <a:effectRef idx="1">
            <a:schemeClr val="accent6"/>
          </a:effectRef>
          <a:fontRef idx="minor">
            <a:schemeClr val="tx1"/>
          </a:fontRef>
        </p:style>
      </p:cxnSp>
      <p:sp>
        <p:nvSpPr>
          <p:cNvPr id="6" name="角丸四角形 5"/>
          <p:cNvSpPr/>
          <p:nvPr/>
        </p:nvSpPr>
        <p:spPr>
          <a:xfrm>
            <a:off x="1835696" y="1988840"/>
            <a:ext cx="2728248" cy="115212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ja-JP" altLang="en-US" sz="2400" b="1" dirty="0"/>
              <a:t>雑誌</a:t>
            </a:r>
            <a:r>
              <a:rPr lang="ja-JP" altLang="en-US" sz="2400" b="1" dirty="0" smtClean="0"/>
              <a:t>に付録が付く</a:t>
            </a:r>
            <a:endParaRPr kumimoji="1" lang="ja-JP" altLang="en-US" sz="2400" b="1" dirty="0"/>
          </a:p>
        </p:txBody>
      </p:sp>
      <p:grpSp>
        <p:nvGrpSpPr>
          <p:cNvPr id="7" name="Group 290"/>
          <p:cNvGrpSpPr>
            <a:grpSpLocks/>
          </p:cNvGrpSpPr>
          <p:nvPr/>
        </p:nvGrpSpPr>
        <p:grpSpPr bwMode="auto">
          <a:xfrm>
            <a:off x="123763" y="4631380"/>
            <a:ext cx="1621731" cy="1955870"/>
            <a:chOff x="2391" y="576"/>
            <a:chExt cx="1055" cy="1344"/>
          </a:xfrm>
        </p:grpSpPr>
        <p:grpSp>
          <p:nvGrpSpPr>
            <p:cNvPr id="8" name="Group 63"/>
            <p:cNvGrpSpPr>
              <a:grpSpLocks/>
            </p:cNvGrpSpPr>
            <p:nvPr/>
          </p:nvGrpSpPr>
          <p:grpSpPr bwMode="auto">
            <a:xfrm>
              <a:off x="2412" y="601"/>
              <a:ext cx="1034" cy="1319"/>
              <a:chOff x="1632" y="872"/>
              <a:chExt cx="1776" cy="2268"/>
            </a:xfrm>
          </p:grpSpPr>
          <p:sp>
            <p:nvSpPr>
              <p:cNvPr id="17" name="AutoShape 64"/>
              <p:cNvSpPr>
                <a:spLocks noChangeArrowheads="1"/>
              </p:cNvSpPr>
              <p:nvPr/>
            </p:nvSpPr>
            <p:spPr bwMode="auto">
              <a:xfrm rot="19647686" flipH="1">
                <a:off x="1632" y="1756"/>
                <a:ext cx="912" cy="224"/>
              </a:xfrm>
              <a:prstGeom prst="flowChartTerminator">
                <a:avLst/>
              </a:prstGeom>
              <a:solidFill>
                <a:srgbClr val="777777"/>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 name="AutoShape 65"/>
              <p:cNvSpPr>
                <a:spLocks noChangeArrowheads="1"/>
              </p:cNvSpPr>
              <p:nvPr/>
            </p:nvSpPr>
            <p:spPr bwMode="auto">
              <a:xfrm rot="5400000">
                <a:off x="2317" y="2596"/>
                <a:ext cx="816" cy="272"/>
              </a:xfrm>
              <a:prstGeom prst="flowChartTerminator">
                <a:avLst/>
              </a:prstGeom>
              <a:solidFill>
                <a:srgbClr val="777777"/>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vert="eaVert" wrap="none" anchor="ctr"/>
              <a:lstStyle/>
              <a:p>
                <a:endParaRPr lang="ja-JP" altLang="ja-JP"/>
              </a:p>
            </p:txBody>
          </p:sp>
          <p:sp>
            <p:nvSpPr>
              <p:cNvPr id="19" name="Oval 66"/>
              <p:cNvSpPr>
                <a:spLocks noChangeArrowheads="1"/>
              </p:cNvSpPr>
              <p:nvPr/>
            </p:nvSpPr>
            <p:spPr bwMode="auto">
              <a:xfrm>
                <a:off x="2196" y="872"/>
                <a:ext cx="648" cy="648"/>
              </a:xfrm>
              <a:prstGeom prst="ellipse">
                <a:avLst/>
              </a:prstGeom>
              <a:solidFill>
                <a:srgbClr val="777777"/>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 name="Oval 67"/>
              <p:cNvSpPr>
                <a:spLocks noChangeArrowheads="1"/>
              </p:cNvSpPr>
              <p:nvPr/>
            </p:nvSpPr>
            <p:spPr bwMode="auto">
              <a:xfrm>
                <a:off x="2184" y="1534"/>
                <a:ext cx="672" cy="672"/>
              </a:xfrm>
              <a:prstGeom prst="ellipse">
                <a:avLst/>
              </a:prstGeom>
              <a:solidFill>
                <a:srgbClr val="777777"/>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 name="AutoShape 68"/>
              <p:cNvSpPr>
                <a:spLocks noChangeArrowheads="1"/>
              </p:cNvSpPr>
              <p:nvPr/>
            </p:nvSpPr>
            <p:spPr bwMode="auto">
              <a:xfrm rot="5400000">
                <a:off x="1915" y="2596"/>
                <a:ext cx="816" cy="272"/>
              </a:xfrm>
              <a:prstGeom prst="flowChartTerminator">
                <a:avLst/>
              </a:prstGeom>
              <a:solidFill>
                <a:srgbClr val="777777"/>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vert="eaVert" wrap="none" anchor="ctr"/>
              <a:lstStyle/>
              <a:p>
                <a:endParaRPr lang="ja-JP" altLang="ja-JP"/>
              </a:p>
            </p:txBody>
          </p:sp>
          <p:sp>
            <p:nvSpPr>
              <p:cNvPr id="22" name="Rectangle 69"/>
              <p:cNvSpPr>
                <a:spLocks noChangeArrowheads="1"/>
              </p:cNvSpPr>
              <p:nvPr/>
            </p:nvSpPr>
            <p:spPr bwMode="auto">
              <a:xfrm>
                <a:off x="2191" y="1800"/>
                <a:ext cx="666" cy="648"/>
              </a:xfrm>
              <a:prstGeom prst="rect">
                <a:avLst/>
              </a:prstGeom>
              <a:solidFill>
                <a:srgbClr val="777777"/>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3" name="AutoShape 70"/>
              <p:cNvSpPr>
                <a:spLocks noChangeArrowheads="1"/>
              </p:cNvSpPr>
              <p:nvPr/>
            </p:nvSpPr>
            <p:spPr bwMode="auto">
              <a:xfrm rot="-19647686">
                <a:off x="2496" y="1756"/>
                <a:ext cx="912" cy="224"/>
              </a:xfrm>
              <a:prstGeom prst="flowChartTerminator">
                <a:avLst/>
              </a:prstGeom>
              <a:solidFill>
                <a:srgbClr val="777777"/>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9" name="Group 71"/>
            <p:cNvGrpSpPr>
              <a:grpSpLocks/>
            </p:cNvGrpSpPr>
            <p:nvPr/>
          </p:nvGrpSpPr>
          <p:grpSpPr bwMode="auto">
            <a:xfrm>
              <a:off x="2391" y="576"/>
              <a:ext cx="1034" cy="1319"/>
              <a:chOff x="1632" y="872"/>
              <a:chExt cx="1776" cy="2268"/>
            </a:xfrm>
          </p:grpSpPr>
          <p:sp>
            <p:nvSpPr>
              <p:cNvPr id="10" name="AutoShape 72"/>
              <p:cNvSpPr>
                <a:spLocks noChangeArrowheads="1"/>
              </p:cNvSpPr>
              <p:nvPr/>
            </p:nvSpPr>
            <p:spPr bwMode="auto">
              <a:xfrm rot="19647686" flipH="1">
                <a:off x="1632" y="1756"/>
                <a:ext cx="912" cy="224"/>
              </a:xfrm>
              <a:prstGeom prst="flowChartTerminator">
                <a:avLst/>
              </a:prstGeom>
              <a:solidFill>
                <a:srgbClr val="3366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 name="AutoShape 73"/>
              <p:cNvSpPr>
                <a:spLocks noChangeArrowheads="1"/>
              </p:cNvSpPr>
              <p:nvPr/>
            </p:nvSpPr>
            <p:spPr bwMode="auto">
              <a:xfrm rot="5400000">
                <a:off x="2317" y="2596"/>
                <a:ext cx="816" cy="272"/>
              </a:xfrm>
              <a:prstGeom prst="flowChartTerminator">
                <a:avLst/>
              </a:prstGeom>
              <a:solidFill>
                <a:srgbClr val="3366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vert="eaVert" wrap="none" anchor="ctr"/>
              <a:lstStyle/>
              <a:p>
                <a:endParaRPr lang="ja-JP" altLang="ja-JP"/>
              </a:p>
            </p:txBody>
          </p:sp>
          <p:sp>
            <p:nvSpPr>
              <p:cNvPr id="12" name="Oval 74"/>
              <p:cNvSpPr>
                <a:spLocks noChangeArrowheads="1"/>
              </p:cNvSpPr>
              <p:nvPr/>
            </p:nvSpPr>
            <p:spPr bwMode="auto">
              <a:xfrm>
                <a:off x="2196" y="872"/>
                <a:ext cx="648" cy="648"/>
              </a:xfrm>
              <a:prstGeom prst="ellipse">
                <a:avLst/>
              </a:prstGeom>
              <a:solidFill>
                <a:srgbClr val="3366FF"/>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 name="Oval 75"/>
              <p:cNvSpPr>
                <a:spLocks noChangeArrowheads="1"/>
              </p:cNvSpPr>
              <p:nvPr/>
            </p:nvSpPr>
            <p:spPr bwMode="auto">
              <a:xfrm>
                <a:off x="2184" y="1534"/>
                <a:ext cx="672" cy="672"/>
              </a:xfrm>
              <a:prstGeom prst="ellipse">
                <a:avLst/>
              </a:prstGeom>
              <a:solidFill>
                <a:srgbClr val="3366FF"/>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 name="AutoShape 76"/>
              <p:cNvSpPr>
                <a:spLocks noChangeArrowheads="1"/>
              </p:cNvSpPr>
              <p:nvPr/>
            </p:nvSpPr>
            <p:spPr bwMode="auto">
              <a:xfrm rot="5400000">
                <a:off x="1915" y="2596"/>
                <a:ext cx="816" cy="272"/>
              </a:xfrm>
              <a:prstGeom prst="flowChartTerminator">
                <a:avLst/>
              </a:prstGeom>
              <a:solidFill>
                <a:srgbClr val="3366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vert="eaVert" wrap="none" anchor="ctr"/>
              <a:lstStyle/>
              <a:p>
                <a:endParaRPr lang="ja-JP" altLang="ja-JP"/>
              </a:p>
            </p:txBody>
          </p:sp>
          <p:sp>
            <p:nvSpPr>
              <p:cNvPr id="15" name="Rectangle 77"/>
              <p:cNvSpPr>
                <a:spLocks noChangeArrowheads="1"/>
              </p:cNvSpPr>
              <p:nvPr/>
            </p:nvSpPr>
            <p:spPr bwMode="auto">
              <a:xfrm>
                <a:off x="2191" y="1800"/>
                <a:ext cx="666" cy="648"/>
              </a:xfrm>
              <a:prstGeom prst="rect">
                <a:avLst/>
              </a:prstGeom>
              <a:solidFill>
                <a:srgbClr val="3366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 name="AutoShape 78"/>
              <p:cNvSpPr>
                <a:spLocks noChangeArrowheads="1"/>
              </p:cNvSpPr>
              <p:nvPr/>
            </p:nvSpPr>
            <p:spPr bwMode="auto">
              <a:xfrm rot="-19647686">
                <a:off x="2496" y="1756"/>
                <a:ext cx="912" cy="224"/>
              </a:xfrm>
              <a:prstGeom prst="flowChartTerminator">
                <a:avLst/>
              </a:prstGeom>
              <a:solidFill>
                <a:srgbClr val="3366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24" name="Group 287"/>
          <p:cNvGrpSpPr>
            <a:grpSpLocks/>
          </p:cNvGrpSpPr>
          <p:nvPr/>
        </p:nvGrpSpPr>
        <p:grpSpPr bwMode="auto">
          <a:xfrm>
            <a:off x="4572000" y="4632244"/>
            <a:ext cx="1555527" cy="1955006"/>
            <a:chOff x="201" y="2380"/>
            <a:chExt cx="1055" cy="1344"/>
          </a:xfrm>
        </p:grpSpPr>
        <p:grpSp>
          <p:nvGrpSpPr>
            <p:cNvPr id="25" name="Group 114"/>
            <p:cNvGrpSpPr>
              <a:grpSpLocks/>
            </p:cNvGrpSpPr>
            <p:nvPr/>
          </p:nvGrpSpPr>
          <p:grpSpPr bwMode="auto">
            <a:xfrm>
              <a:off x="222" y="2405"/>
              <a:ext cx="1034" cy="1319"/>
              <a:chOff x="1632" y="872"/>
              <a:chExt cx="1776" cy="2268"/>
            </a:xfrm>
          </p:grpSpPr>
          <p:sp>
            <p:nvSpPr>
              <p:cNvPr id="34" name="AutoShape 115"/>
              <p:cNvSpPr>
                <a:spLocks noChangeArrowheads="1"/>
              </p:cNvSpPr>
              <p:nvPr/>
            </p:nvSpPr>
            <p:spPr bwMode="auto">
              <a:xfrm rot="19647686" flipH="1">
                <a:off x="1632" y="1756"/>
                <a:ext cx="912" cy="224"/>
              </a:xfrm>
              <a:prstGeom prst="flowChartTerminator">
                <a:avLst/>
              </a:prstGeom>
              <a:solidFill>
                <a:srgbClr val="777777"/>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5" name="AutoShape 116"/>
              <p:cNvSpPr>
                <a:spLocks noChangeArrowheads="1"/>
              </p:cNvSpPr>
              <p:nvPr/>
            </p:nvSpPr>
            <p:spPr bwMode="auto">
              <a:xfrm rot="5400000">
                <a:off x="2317" y="2596"/>
                <a:ext cx="816" cy="272"/>
              </a:xfrm>
              <a:prstGeom prst="flowChartTerminator">
                <a:avLst/>
              </a:prstGeom>
              <a:solidFill>
                <a:srgbClr val="777777"/>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vert="eaVert" wrap="none" anchor="ctr"/>
              <a:lstStyle/>
              <a:p>
                <a:endParaRPr lang="ja-JP" altLang="ja-JP"/>
              </a:p>
            </p:txBody>
          </p:sp>
          <p:sp>
            <p:nvSpPr>
              <p:cNvPr id="36" name="Oval 117"/>
              <p:cNvSpPr>
                <a:spLocks noChangeArrowheads="1"/>
              </p:cNvSpPr>
              <p:nvPr/>
            </p:nvSpPr>
            <p:spPr bwMode="auto">
              <a:xfrm>
                <a:off x="2196" y="872"/>
                <a:ext cx="648" cy="648"/>
              </a:xfrm>
              <a:prstGeom prst="ellipse">
                <a:avLst/>
              </a:prstGeom>
              <a:solidFill>
                <a:srgbClr val="777777"/>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7" name="Oval 118"/>
              <p:cNvSpPr>
                <a:spLocks noChangeArrowheads="1"/>
              </p:cNvSpPr>
              <p:nvPr/>
            </p:nvSpPr>
            <p:spPr bwMode="auto">
              <a:xfrm>
                <a:off x="2184" y="1534"/>
                <a:ext cx="672" cy="672"/>
              </a:xfrm>
              <a:prstGeom prst="ellipse">
                <a:avLst/>
              </a:prstGeom>
              <a:solidFill>
                <a:srgbClr val="777777"/>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8" name="AutoShape 119"/>
              <p:cNvSpPr>
                <a:spLocks noChangeArrowheads="1"/>
              </p:cNvSpPr>
              <p:nvPr/>
            </p:nvSpPr>
            <p:spPr bwMode="auto">
              <a:xfrm rot="5400000">
                <a:off x="1915" y="2596"/>
                <a:ext cx="816" cy="272"/>
              </a:xfrm>
              <a:prstGeom prst="flowChartTerminator">
                <a:avLst/>
              </a:prstGeom>
              <a:solidFill>
                <a:srgbClr val="777777"/>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vert="eaVert" wrap="none" anchor="ctr"/>
              <a:lstStyle/>
              <a:p>
                <a:endParaRPr lang="ja-JP" altLang="ja-JP"/>
              </a:p>
            </p:txBody>
          </p:sp>
          <p:sp>
            <p:nvSpPr>
              <p:cNvPr id="39" name="Rectangle 120"/>
              <p:cNvSpPr>
                <a:spLocks noChangeArrowheads="1"/>
              </p:cNvSpPr>
              <p:nvPr/>
            </p:nvSpPr>
            <p:spPr bwMode="auto">
              <a:xfrm>
                <a:off x="2191" y="1800"/>
                <a:ext cx="666" cy="648"/>
              </a:xfrm>
              <a:prstGeom prst="rect">
                <a:avLst/>
              </a:prstGeom>
              <a:solidFill>
                <a:srgbClr val="777777"/>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0" name="AutoShape 121"/>
              <p:cNvSpPr>
                <a:spLocks noChangeArrowheads="1"/>
              </p:cNvSpPr>
              <p:nvPr/>
            </p:nvSpPr>
            <p:spPr bwMode="auto">
              <a:xfrm rot="-19647686">
                <a:off x="2496" y="1756"/>
                <a:ext cx="912" cy="224"/>
              </a:xfrm>
              <a:prstGeom prst="flowChartTerminator">
                <a:avLst/>
              </a:prstGeom>
              <a:solidFill>
                <a:srgbClr val="777777"/>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26" name="Group 122"/>
            <p:cNvGrpSpPr>
              <a:grpSpLocks/>
            </p:cNvGrpSpPr>
            <p:nvPr/>
          </p:nvGrpSpPr>
          <p:grpSpPr bwMode="auto">
            <a:xfrm>
              <a:off x="201" y="2380"/>
              <a:ext cx="1034" cy="1319"/>
              <a:chOff x="1632" y="872"/>
              <a:chExt cx="1776" cy="2268"/>
            </a:xfrm>
          </p:grpSpPr>
          <p:sp>
            <p:nvSpPr>
              <p:cNvPr id="27" name="AutoShape 123"/>
              <p:cNvSpPr>
                <a:spLocks noChangeArrowheads="1"/>
              </p:cNvSpPr>
              <p:nvPr/>
            </p:nvSpPr>
            <p:spPr bwMode="auto">
              <a:xfrm rot="19647686" flipH="1">
                <a:off x="1632" y="1756"/>
                <a:ext cx="912" cy="224"/>
              </a:xfrm>
              <a:prstGeom prst="flowChartTerminator">
                <a:avLst/>
              </a:prstGeom>
              <a:solidFill>
                <a:srgbClr val="9933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 name="AutoShape 124"/>
              <p:cNvSpPr>
                <a:spLocks noChangeArrowheads="1"/>
              </p:cNvSpPr>
              <p:nvPr/>
            </p:nvSpPr>
            <p:spPr bwMode="auto">
              <a:xfrm rot="5400000">
                <a:off x="2317" y="2596"/>
                <a:ext cx="816" cy="272"/>
              </a:xfrm>
              <a:prstGeom prst="flowChartTerminator">
                <a:avLst/>
              </a:prstGeom>
              <a:solidFill>
                <a:srgbClr val="9933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vert="eaVert" wrap="none" anchor="ctr"/>
              <a:lstStyle/>
              <a:p>
                <a:endParaRPr lang="ja-JP" altLang="ja-JP"/>
              </a:p>
            </p:txBody>
          </p:sp>
          <p:sp>
            <p:nvSpPr>
              <p:cNvPr id="29" name="Oval 125"/>
              <p:cNvSpPr>
                <a:spLocks noChangeArrowheads="1"/>
              </p:cNvSpPr>
              <p:nvPr/>
            </p:nvSpPr>
            <p:spPr bwMode="auto">
              <a:xfrm>
                <a:off x="2196" y="872"/>
                <a:ext cx="648" cy="648"/>
              </a:xfrm>
              <a:prstGeom prst="ellipse">
                <a:avLst/>
              </a:prstGeom>
              <a:solidFill>
                <a:srgbClr val="99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 name="Oval 126"/>
              <p:cNvSpPr>
                <a:spLocks noChangeArrowheads="1"/>
              </p:cNvSpPr>
              <p:nvPr/>
            </p:nvSpPr>
            <p:spPr bwMode="auto">
              <a:xfrm>
                <a:off x="2184" y="1534"/>
                <a:ext cx="672" cy="672"/>
              </a:xfrm>
              <a:prstGeom prst="ellipse">
                <a:avLst/>
              </a:prstGeom>
              <a:solidFill>
                <a:srgbClr val="99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 name="AutoShape 127"/>
              <p:cNvSpPr>
                <a:spLocks noChangeArrowheads="1"/>
              </p:cNvSpPr>
              <p:nvPr/>
            </p:nvSpPr>
            <p:spPr bwMode="auto">
              <a:xfrm rot="5400000">
                <a:off x="1915" y="2596"/>
                <a:ext cx="816" cy="272"/>
              </a:xfrm>
              <a:prstGeom prst="flowChartTerminator">
                <a:avLst/>
              </a:prstGeom>
              <a:solidFill>
                <a:srgbClr val="9933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vert="eaVert" wrap="none" anchor="ctr"/>
              <a:lstStyle/>
              <a:p>
                <a:endParaRPr lang="ja-JP" altLang="ja-JP"/>
              </a:p>
            </p:txBody>
          </p:sp>
          <p:sp>
            <p:nvSpPr>
              <p:cNvPr id="32" name="Rectangle 128"/>
              <p:cNvSpPr>
                <a:spLocks noChangeArrowheads="1"/>
              </p:cNvSpPr>
              <p:nvPr/>
            </p:nvSpPr>
            <p:spPr bwMode="auto">
              <a:xfrm>
                <a:off x="2191" y="1800"/>
                <a:ext cx="666" cy="648"/>
              </a:xfrm>
              <a:prstGeom prst="rect">
                <a:avLst/>
              </a:prstGeom>
              <a:solidFill>
                <a:srgbClr val="9933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3" name="AutoShape 129"/>
              <p:cNvSpPr>
                <a:spLocks noChangeArrowheads="1"/>
              </p:cNvSpPr>
              <p:nvPr/>
            </p:nvSpPr>
            <p:spPr bwMode="auto">
              <a:xfrm rot="-19647686">
                <a:off x="2496" y="1756"/>
                <a:ext cx="912" cy="224"/>
              </a:xfrm>
              <a:prstGeom prst="flowChartTerminator">
                <a:avLst/>
              </a:prstGeom>
              <a:solidFill>
                <a:srgbClr val="9933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sp>
        <p:nvSpPr>
          <p:cNvPr id="43" name="角丸四角形 42"/>
          <p:cNvSpPr/>
          <p:nvPr/>
        </p:nvSpPr>
        <p:spPr>
          <a:xfrm>
            <a:off x="6170465" y="1988840"/>
            <a:ext cx="2708111" cy="115212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2400" b="1" dirty="0" smtClean="0"/>
              <a:t>雑誌に付録が付く</a:t>
            </a:r>
            <a:endParaRPr kumimoji="1" lang="ja-JP" altLang="en-US" sz="2400" b="1" dirty="0"/>
          </a:p>
        </p:txBody>
      </p:sp>
      <p:sp>
        <p:nvSpPr>
          <p:cNvPr id="44" name="角丸四角形 43"/>
          <p:cNvSpPr/>
          <p:nvPr/>
        </p:nvSpPr>
        <p:spPr>
          <a:xfrm>
            <a:off x="1835696" y="3573016"/>
            <a:ext cx="2728248" cy="115212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2300" b="1" dirty="0" smtClean="0"/>
              <a:t>ブランドが露出する</a:t>
            </a:r>
            <a:endParaRPr kumimoji="1" lang="ja-JP" altLang="en-US" sz="2300" b="1" dirty="0"/>
          </a:p>
        </p:txBody>
      </p:sp>
      <p:sp>
        <p:nvSpPr>
          <p:cNvPr id="45" name="角丸四角形 44"/>
          <p:cNvSpPr/>
          <p:nvPr/>
        </p:nvSpPr>
        <p:spPr>
          <a:xfrm>
            <a:off x="6170466" y="3573016"/>
            <a:ext cx="2728248" cy="115212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2300" b="1" dirty="0" smtClean="0"/>
              <a:t>ブランドを認知する</a:t>
            </a:r>
            <a:endParaRPr kumimoji="1" lang="ja-JP" altLang="en-US" sz="2300" b="1" dirty="0"/>
          </a:p>
        </p:txBody>
      </p:sp>
      <p:sp>
        <p:nvSpPr>
          <p:cNvPr id="46" name="角丸四角形吹き出し 45"/>
          <p:cNvSpPr/>
          <p:nvPr/>
        </p:nvSpPr>
        <p:spPr>
          <a:xfrm>
            <a:off x="1835696" y="5200145"/>
            <a:ext cx="2728248" cy="1181183"/>
          </a:xfrm>
          <a:prstGeom prst="wedgeRoundRectCallout">
            <a:avLst>
              <a:gd name="adj1" fmla="val -61352"/>
              <a:gd name="adj2" fmla="val -40383"/>
              <a:gd name="adj3" fmla="val 16667"/>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b="1" dirty="0" smtClean="0"/>
              <a:t>ブランドに興味がなくなる</a:t>
            </a:r>
            <a:endParaRPr kumimoji="1" lang="ja-JP" altLang="en-US" b="1" dirty="0"/>
          </a:p>
        </p:txBody>
      </p:sp>
      <p:sp>
        <p:nvSpPr>
          <p:cNvPr id="47" name="角丸四角形吹き出し 46"/>
          <p:cNvSpPr/>
          <p:nvPr/>
        </p:nvSpPr>
        <p:spPr>
          <a:xfrm>
            <a:off x="6170466" y="5184402"/>
            <a:ext cx="2728248" cy="1181183"/>
          </a:xfrm>
          <a:prstGeom prst="wedgeRoundRectCallout">
            <a:avLst>
              <a:gd name="adj1" fmla="val -61352"/>
              <a:gd name="adj2" fmla="val -40383"/>
              <a:gd name="adj3" fmla="val 16667"/>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2300" b="1" dirty="0" smtClean="0"/>
              <a:t>気に入って</a:t>
            </a:r>
            <a:endParaRPr kumimoji="1" lang="en-US" altLang="ja-JP" sz="2300" b="1" dirty="0" smtClean="0"/>
          </a:p>
          <a:p>
            <a:pPr algn="ctr"/>
            <a:r>
              <a:rPr lang="ja-JP" altLang="en-US" sz="2300" b="1" dirty="0"/>
              <a:t>買うようになる</a:t>
            </a:r>
            <a:endParaRPr kumimoji="1" lang="ja-JP" altLang="en-US" sz="2300" b="1" dirty="0"/>
          </a:p>
        </p:txBody>
      </p:sp>
      <p:sp>
        <p:nvSpPr>
          <p:cNvPr id="49" name="テキスト ボックス 48"/>
          <p:cNvSpPr txBox="1"/>
          <p:nvPr/>
        </p:nvSpPr>
        <p:spPr>
          <a:xfrm>
            <a:off x="1181946" y="1340768"/>
            <a:ext cx="1901443" cy="584775"/>
          </a:xfrm>
          <a:prstGeom prst="rect">
            <a:avLst/>
          </a:prstGeom>
          <a:noFill/>
        </p:spPr>
        <p:txBody>
          <a:bodyPr wrap="square" rtlCol="0">
            <a:spAutoFit/>
          </a:bodyPr>
          <a:lstStyle/>
          <a:p>
            <a:r>
              <a:rPr kumimoji="1" lang="ja-JP" altLang="en-US" sz="3200" dirty="0" smtClean="0"/>
              <a:t>既存顧客</a:t>
            </a:r>
            <a:endParaRPr kumimoji="1" lang="ja-JP" altLang="en-US" sz="3200" dirty="0"/>
          </a:p>
        </p:txBody>
      </p:sp>
      <p:sp>
        <p:nvSpPr>
          <p:cNvPr id="50" name="テキスト ボックス 49"/>
          <p:cNvSpPr txBox="1"/>
          <p:nvPr/>
        </p:nvSpPr>
        <p:spPr>
          <a:xfrm>
            <a:off x="5510259" y="1340768"/>
            <a:ext cx="1901443" cy="584775"/>
          </a:xfrm>
          <a:prstGeom prst="rect">
            <a:avLst/>
          </a:prstGeom>
          <a:noFill/>
        </p:spPr>
        <p:txBody>
          <a:bodyPr wrap="square" rtlCol="0">
            <a:spAutoFit/>
          </a:bodyPr>
          <a:lstStyle/>
          <a:p>
            <a:r>
              <a:rPr lang="ja-JP" altLang="en-US" sz="3200" dirty="0"/>
              <a:t>新規</a:t>
            </a:r>
            <a:r>
              <a:rPr kumimoji="1" lang="ja-JP" altLang="en-US" sz="3200" dirty="0" smtClean="0"/>
              <a:t>顧客</a:t>
            </a:r>
            <a:endParaRPr kumimoji="1" lang="ja-JP" altLang="en-US" sz="3200" dirty="0"/>
          </a:p>
        </p:txBody>
      </p:sp>
      <p:sp>
        <p:nvSpPr>
          <p:cNvPr id="51" name="下矢印 50"/>
          <p:cNvSpPr/>
          <p:nvPr/>
        </p:nvSpPr>
        <p:spPr>
          <a:xfrm>
            <a:off x="2659760" y="3140968"/>
            <a:ext cx="1080120"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下矢印 51"/>
          <p:cNvSpPr/>
          <p:nvPr/>
        </p:nvSpPr>
        <p:spPr>
          <a:xfrm>
            <a:off x="2659760" y="4752354"/>
            <a:ext cx="1080120"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下矢印 52"/>
          <p:cNvSpPr/>
          <p:nvPr/>
        </p:nvSpPr>
        <p:spPr>
          <a:xfrm>
            <a:off x="6994530" y="3140968"/>
            <a:ext cx="1080120"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下矢印 53"/>
          <p:cNvSpPr/>
          <p:nvPr/>
        </p:nvSpPr>
        <p:spPr>
          <a:xfrm>
            <a:off x="6994530" y="4752354"/>
            <a:ext cx="1080120"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5468076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角丸四角形 3"/>
          <p:cNvSpPr/>
          <p:nvPr/>
        </p:nvSpPr>
        <p:spPr>
          <a:xfrm>
            <a:off x="395536" y="4653136"/>
            <a:ext cx="8100900" cy="12241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スライド番号プレースホルダー 1"/>
          <p:cNvSpPr>
            <a:spLocks noGrp="1"/>
          </p:cNvSpPr>
          <p:nvPr>
            <p:ph type="sldNum" sz="quarter" idx="12"/>
          </p:nvPr>
        </p:nvSpPr>
        <p:spPr/>
        <p:txBody>
          <a:bodyPr/>
          <a:lstStyle/>
          <a:p>
            <a:fld id="{A2B17106-9453-43BE-954C-8C89DC38CEFF}" type="slidenum">
              <a:rPr kumimoji="1" lang="ja-JP" altLang="en-US" smtClean="0"/>
              <a:t>14</a:t>
            </a:fld>
            <a:endParaRPr kumimoji="1" lang="ja-JP" altLang="en-US" dirty="0"/>
          </a:p>
        </p:txBody>
      </p:sp>
      <p:sp>
        <p:nvSpPr>
          <p:cNvPr id="5" name="テキスト ボックス 4"/>
          <p:cNvSpPr txBox="1"/>
          <p:nvPr/>
        </p:nvSpPr>
        <p:spPr>
          <a:xfrm>
            <a:off x="395536" y="548680"/>
            <a:ext cx="8280920" cy="1077218"/>
          </a:xfrm>
          <a:prstGeom prst="rect">
            <a:avLst/>
          </a:prstGeom>
          <a:noFill/>
        </p:spPr>
        <p:txBody>
          <a:bodyPr wrap="square" rtlCol="0">
            <a:spAutoFit/>
          </a:bodyPr>
          <a:lstStyle/>
          <a:p>
            <a:r>
              <a:rPr lang="ja-JP" altLang="en-US" sz="3200" dirty="0"/>
              <a:t>既存顧客・新規</a:t>
            </a:r>
            <a:r>
              <a:rPr lang="ja-JP" altLang="en-US" sz="3200" dirty="0" smtClean="0"/>
              <a:t>顧客それぞれによって、</a:t>
            </a:r>
            <a:endParaRPr lang="en-US" altLang="ja-JP" sz="3200" dirty="0" smtClean="0"/>
          </a:p>
          <a:p>
            <a:r>
              <a:rPr kumimoji="1" lang="ja-JP" altLang="en-US" sz="3200" dirty="0" smtClean="0"/>
              <a:t>ブランド価値に対する</a:t>
            </a:r>
            <a:r>
              <a:rPr lang="ja-JP" altLang="en-US" sz="3200" dirty="0" smtClean="0"/>
              <a:t>それぞれ</a:t>
            </a:r>
            <a:r>
              <a:rPr lang="ja-JP" altLang="en-US" sz="3200" dirty="0" smtClean="0"/>
              <a:t>の反応が違う</a:t>
            </a:r>
            <a:endParaRPr kumimoji="1" lang="ja-JP" altLang="en-US" sz="3200" dirty="0"/>
          </a:p>
        </p:txBody>
      </p:sp>
      <p:sp>
        <p:nvSpPr>
          <p:cNvPr id="6" name="テキスト ボックス 5"/>
          <p:cNvSpPr txBox="1"/>
          <p:nvPr/>
        </p:nvSpPr>
        <p:spPr>
          <a:xfrm>
            <a:off x="395536" y="4725144"/>
            <a:ext cx="8100900" cy="1077218"/>
          </a:xfrm>
          <a:prstGeom prst="rect">
            <a:avLst/>
          </a:prstGeom>
          <a:noFill/>
        </p:spPr>
        <p:txBody>
          <a:bodyPr wrap="square" rtlCol="0">
            <a:spAutoFit/>
          </a:bodyPr>
          <a:lstStyle/>
          <a:p>
            <a:r>
              <a:rPr lang="ja-JP" altLang="en-US" sz="3200" dirty="0">
                <a:solidFill>
                  <a:schemeClr val="bg1"/>
                </a:solidFill>
              </a:rPr>
              <a:t>既存顧客</a:t>
            </a:r>
            <a:r>
              <a:rPr lang="ja-JP" altLang="en-US" sz="3200" dirty="0" smtClean="0">
                <a:solidFill>
                  <a:schemeClr val="bg1"/>
                </a:solidFill>
              </a:rPr>
              <a:t>を維持しつつ、新規顧客を維持することのできる付録とはどのような</a:t>
            </a:r>
            <a:r>
              <a:rPr lang="ja-JP" altLang="en-US" sz="3200" dirty="0" smtClean="0">
                <a:solidFill>
                  <a:schemeClr val="bg1"/>
                </a:solidFill>
              </a:rPr>
              <a:t>付録が有効か</a:t>
            </a:r>
            <a:endParaRPr kumimoji="1" lang="ja-JP" altLang="en-US" sz="3200" dirty="0">
              <a:solidFill>
                <a:schemeClr val="bg1"/>
              </a:solidFill>
            </a:endParaRPr>
          </a:p>
        </p:txBody>
      </p:sp>
      <p:sp>
        <p:nvSpPr>
          <p:cNvPr id="3" name="テキスト ボックス 2"/>
          <p:cNvSpPr txBox="1"/>
          <p:nvPr/>
        </p:nvSpPr>
        <p:spPr>
          <a:xfrm>
            <a:off x="2771800" y="1940459"/>
            <a:ext cx="3024336" cy="2123658"/>
          </a:xfrm>
          <a:prstGeom prst="rect">
            <a:avLst/>
          </a:prstGeom>
          <a:noFill/>
        </p:spPr>
        <p:txBody>
          <a:bodyPr wrap="square" rtlCol="0">
            <a:spAutoFit/>
          </a:bodyPr>
          <a:lstStyle/>
          <a:p>
            <a:r>
              <a:rPr kumimoji="1" lang="ja-JP" altLang="en-US" sz="4400" dirty="0" smtClean="0"/>
              <a:t>ゆえに・・・</a:t>
            </a:r>
            <a:endParaRPr kumimoji="1" lang="en-US" altLang="ja-JP" sz="4400" dirty="0" smtClean="0"/>
          </a:p>
          <a:p>
            <a:endParaRPr lang="en-US" altLang="ja-JP" sz="4400" dirty="0" smtClean="0"/>
          </a:p>
          <a:p>
            <a:r>
              <a:rPr lang="ja-JP" altLang="en-US" sz="4400" dirty="0" smtClean="0"/>
              <a:t>↓　↓　↓</a:t>
            </a:r>
            <a:endParaRPr kumimoji="1" lang="ja-JP" altLang="en-US" sz="4400" dirty="0"/>
          </a:p>
        </p:txBody>
      </p:sp>
    </p:spTree>
    <p:extLst>
      <p:ext uri="{BB962C8B-B14F-4D97-AF65-F5344CB8AC3E}">
        <p14:creationId xmlns:p14="http://schemas.microsoft.com/office/powerpoint/2010/main" val="34780572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線コネクタ 3"/>
          <p:cNvCxnSpPr/>
          <p:nvPr/>
        </p:nvCxnSpPr>
        <p:spPr>
          <a:xfrm>
            <a:off x="251520" y="1196752"/>
            <a:ext cx="8640960" cy="0"/>
          </a:xfrm>
          <a:prstGeom prst="line">
            <a:avLst/>
          </a:prstGeom>
          <a:ln/>
        </p:spPr>
        <p:style>
          <a:lnRef idx="2">
            <a:schemeClr val="accent3"/>
          </a:lnRef>
          <a:fillRef idx="0">
            <a:schemeClr val="accent3"/>
          </a:fillRef>
          <a:effectRef idx="1">
            <a:schemeClr val="accent3"/>
          </a:effectRef>
          <a:fontRef idx="minor">
            <a:schemeClr val="tx1"/>
          </a:fontRef>
        </p:style>
      </p:cxnSp>
      <p:sp>
        <p:nvSpPr>
          <p:cNvPr id="5" name="テキスト ボックス 4"/>
          <p:cNvSpPr txBox="1"/>
          <p:nvPr/>
        </p:nvSpPr>
        <p:spPr>
          <a:xfrm>
            <a:off x="539552" y="404664"/>
            <a:ext cx="3888432" cy="830997"/>
          </a:xfrm>
          <a:prstGeom prst="rect">
            <a:avLst/>
          </a:prstGeom>
          <a:noFill/>
        </p:spPr>
        <p:txBody>
          <a:bodyPr wrap="square" rtlCol="0">
            <a:spAutoFit/>
          </a:bodyPr>
          <a:lstStyle/>
          <a:p>
            <a:r>
              <a:rPr kumimoji="1" lang="ja-JP" altLang="en-US" sz="4800" dirty="0" smtClean="0"/>
              <a:t>問題意識</a:t>
            </a:r>
            <a:endParaRPr kumimoji="1" lang="ja-JP" altLang="en-US" sz="4800" dirty="0"/>
          </a:p>
        </p:txBody>
      </p:sp>
      <p:sp>
        <p:nvSpPr>
          <p:cNvPr id="6" name="角丸四角形 5"/>
          <p:cNvSpPr/>
          <p:nvPr/>
        </p:nvSpPr>
        <p:spPr>
          <a:xfrm>
            <a:off x="539552" y="1556792"/>
            <a:ext cx="8064896" cy="4752528"/>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r>
              <a:rPr kumimoji="1" lang="ja-JP" altLang="en-US" sz="4000" dirty="0" smtClean="0"/>
              <a:t>ブランドの価値</a:t>
            </a:r>
            <a:r>
              <a:rPr lang="ja-JP" altLang="en-US" sz="4000" dirty="0"/>
              <a:t>を</a:t>
            </a:r>
            <a:r>
              <a:rPr kumimoji="1" lang="ja-JP" altLang="en-US" sz="4000" dirty="0" smtClean="0"/>
              <a:t>低下させることなく、</a:t>
            </a:r>
            <a:endParaRPr kumimoji="1" lang="en-US" altLang="ja-JP" sz="4000" dirty="0" smtClean="0"/>
          </a:p>
          <a:p>
            <a:r>
              <a:rPr lang="ja-JP" altLang="en-US" sz="4000" dirty="0"/>
              <a:t>既存</a:t>
            </a:r>
            <a:r>
              <a:rPr lang="ja-JP" altLang="en-US" sz="4000" dirty="0" smtClean="0"/>
              <a:t>顧客の維持、新規顧客の獲得にはどのような付録が有効</a:t>
            </a:r>
            <a:r>
              <a:rPr lang="ja-JP" altLang="en-US" sz="4000" dirty="0" smtClean="0"/>
              <a:t>か。</a:t>
            </a:r>
            <a:endParaRPr lang="en-US" altLang="ja-JP" sz="4000" dirty="0" smtClean="0"/>
          </a:p>
          <a:p>
            <a:endParaRPr kumimoji="1" lang="en-US" altLang="ja-JP" sz="4000" dirty="0"/>
          </a:p>
        </p:txBody>
      </p:sp>
      <p:sp>
        <p:nvSpPr>
          <p:cNvPr id="2" name="スライド番号プレースホルダー 1"/>
          <p:cNvSpPr>
            <a:spLocks noGrp="1"/>
          </p:cNvSpPr>
          <p:nvPr>
            <p:ph type="sldNum" sz="quarter" idx="12"/>
          </p:nvPr>
        </p:nvSpPr>
        <p:spPr/>
        <p:txBody>
          <a:bodyPr/>
          <a:lstStyle/>
          <a:p>
            <a:fld id="{A2B17106-9453-43BE-954C-8C89DC38CEFF}" type="slidenum">
              <a:rPr kumimoji="1" lang="ja-JP" altLang="en-US" sz="1800" smtClean="0">
                <a:latin typeface="HGPｺﾞｼｯｸE" pitchFamily="50" charset="-128"/>
                <a:ea typeface="HGPｺﾞｼｯｸE" pitchFamily="50" charset="-128"/>
              </a:rPr>
              <a:t>15</a:t>
            </a:fld>
            <a:endParaRPr kumimoji="1" lang="ja-JP" altLang="en-US" sz="1800" dirty="0">
              <a:latin typeface="HGPｺﾞｼｯｸE" pitchFamily="50" charset="-128"/>
              <a:ea typeface="HGPｺﾞｼｯｸE" pitchFamily="50" charset="-128"/>
            </a:endParaRPr>
          </a:p>
        </p:txBody>
      </p:sp>
    </p:spTree>
    <p:extLst>
      <p:ext uri="{BB962C8B-B14F-4D97-AF65-F5344CB8AC3E}">
        <p14:creationId xmlns:p14="http://schemas.microsoft.com/office/powerpoint/2010/main" val="42393249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目次</a:t>
            </a:r>
            <a:endParaRPr kumimoji="1" lang="ja-JP" altLang="en-US" dirty="0"/>
          </a:p>
        </p:txBody>
      </p:sp>
      <p:sp>
        <p:nvSpPr>
          <p:cNvPr id="3" name="コンテンツ プレースホルダー 2"/>
          <p:cNvSpPr>
            <a:spLocks noGrp="1"/>
          </p:cNvSpPr>
          <p:nvPr>
            <p:ph idx="1"/>
          </p:nvPr>
        </p:nvSpPr>
        <p:spPr/>
        <p:txBody>
          <a:bodyPr/>
          <a:lstStyle/>
          <a:p>
            <a:pPr marL="0" indent="0">
              <a:buNone/>
            </a:pPr>
            <a:r>
              <a:rPr kumimoji="1" lang="en-US" altLang="ja-JP" dirty="0" smtClean="0"/>
              <a:t>1.</a:t>
            </a:r>
            <a:r>
              <a:rPr kumimoji="1" lang="ja-JP" altLang="en-US" dirty="0" smtClean="0"/>
              <a:t>はじめに</a:t>
            </a:r>
            <a:endParaRPr kumimoji="1" lang="en-US" altLang="ja-JP" dirty="0" smtClean="0"/>
          </a:p>
          <a:p>
            <a:pPr marL="0" indent="0">
              <a:buNone/>
            </a:pPr>
            <a:r>
              <a:rPr lang="en-US" altLang="ja-JP" dirty="0"/>
              <a:t>2</a:t>
            </a:r>
            <a:r>
              <a:rPr lang="en-US" altLang="ja-JP" dirty="0" smtClean="0"/>
              <a:t>.</a:t>
            </a:r>
            <a:r>
              <a:rPr lang="ja-JP" altLang="en-US" dirty="0" smtClean="0"/>
              <a:t>問題意識</a:t>
            </a:r>
            <a:endParaRPr lang="en-US" altLang="ja-JP" dirty="0" smtClean="0"/>
          </a:p>
          <a:p>
            <a:pPr marL="0" indent="0">
              <a:buNone/>
            </a:pPr>
            <a:r>
              <a:rPr kumimoji="1" lang="en-US" altLang="ja-JP" sz="4800" b="1" dirty="0">
                <a:solidFill>
                  <a:srgbClr val="C00000"/>
                </a:solidFill>
              </a:rPr>
              <a:t>3</a:t>
            </a:r>
            <a:r>
              <a:rPr kumimoji="1" lang="en-US" altLang="ja-JP" sz="4800" b="1" dirty="0" smtClean="0">
                <a:solidFill>
                  <a:srgbClr val="C00000"/>
                </a:solidFill>
              </a:rPr>
              <a:t>.</a:t>
            </a:r>
            <a:r>
              <a:rPr kumimoji="1" lang="ja-JP" altLang="en-US" sz="4800" b="1" dirty="0" smtClean="0">
                <a:solidFill>
                  <a:srgbClr val="C00000"/>
                </a:solidFill>
              </a:rPr>
              <a:t>研究目的</a:t>
            </a:r>
            <a:endParaRPr kumimoji="1" lang="en-US" altLang="ja-JP" sz="4800" b="1" dirty="0" smtClean="0">
              <a:solidFill>
                <a:srgbClr val="C00000"/>
              </a:solidFill>
            </a:endParaRPr>
          </a:p>
          <a:p>
            <a:pPr marL="0" indent="0">
              <a:buNone/>
            </a:pPr>
            <a:r>
              <a:rPr kumimoji="1" lang="en-US" altLang="ja-JP" dirty="0" smtClean="0"/>
              <a:t>4.</a:t>
            </a:r>
            <a:r>
              <a:rPr kumimoji="1" lang="ja-JP" altLang="en-US" dirty="0" smtClean="0"/>
              <a:t>仮説導出</a:t>
            </a:r>
            <a:endParaRPr kumimoji="1" lang="en-US" altLang="ja-JP" dirty="0" smtClean="0"/>
          </a:p>
          <a:p>
            <a:pPr marL="0" indent="0">
              <a:buNone/>
            </a:pPr>
            <a:r>
              <a:rPr lang="en-US" altLang="ja-JP" dirty="0"/>
              <a:t>5</a:t>
            </a:r>
            <a:r>
              <a:rPr lang="en-US" altLang="ja-JP" dirty="0" smtClean="0"/>
              <a:t>.</a:t>
            </a:r>
            <a:r>
              <a:rPr lang="ja-JP" altLang="en-US" dirty="0" smtClean="0"/>
              <a:t>仮説</a:t>
            </a:r>
            <a:endParaRPr kumimoji="1" lang="ja-JP" altLang="en-US" dirty="0"/>
          </a:p>
        </p:txBody>
      </p:sp>
      <p:sp>
        <p:nvSpPr>
          <p:cNvPr id="4" name="スライド番号プレースホルダー 3"/>
          <p:cNvSpPr>
            <a:spLocks noGrp="1"/>
          </p:cNvSpPr>
          <p:nvPr>
            <p:ph type="sldNum" sz="quarter" idx="12"/>
          </p:nvPr>
        </p:nvSpPr>
        <p:spPr/>
        <p:txBody>
          <a:bodyPr/>
          <a:lstStyle/>
          <a:p>
            <a:fld id="{A2B17106-9453-43BE-954C-8C89DC38CEFF}" type="slidenum">
              <a:rPr kumimoji="1" lang="ja-JP" altLang="en-US" sz="1800" smtClean="0">
                <a:latin typeface="HGPｺﾞｼｯｸE" pitchFamily="50" charset="-128"/>
                <a:ea typeface="HGPｺﾞｼｯｸE" pitchFamily="50" charset="-128"/>
              </a:rPr>
              <a:t>16</a:t>
            </a:fld>
            <a:endParaRPr kumimoji="1" lang="ja-JP" altLang="en-US" sz="1800" dirty="0">
              <a:latin typeface="HGPｺﾞｼｯｸE" pitchFamily="50" charset="-128"/>
              <a:ea typeface="HGPｺﾞｼｯｸE" pitchFamily="50" charset="-128"/>
            </a:endParaRPr>
          </a:p>
        </p:txBody>
      </p:sp>
    </p:spTree>
    <p:extLst>
      <p:ext uri="{BB962C8B-B14F-4D97-AF65-F5344CB8AC3E}">
        <p14:creationId xmlns:p14="http://schemas.microsoft.com/office/powerpoint/2010/main" val="38048766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線コネクタ 1"/>
          <p:cNvCxnSpPr/>
          <p:nvPr/>
        </p:nvCxnSpPr>
        <p:spPr>
          <a:xfrm>
            <a:off x="251520" y="1196752"/>
            <a:ext cx="8640960" cy="0"/>
          </a:xfrm>
          <a:prstGeom prst="line">
            <a:avLst/>
          </a:prstGeom>
          <a:ln/>
        </p:spPr>
        <p:style>
          <a:lnRef idx="2">
            <a:schemeClr val="accent3"/>
          </a:lnRef>
          <a:fillRef idx="0">
            <a:schemeClr val="accent3"/>
          </a:fillRef>
          <a:effectRef idx="1">
            <a:schemeClr val="accent3"/>
          </a:effectRef>
          <a:fontRef idx="minor">
            <a:schemeClr val="tx1"/>
          </a:fontRef>
        </p:style>
      </p:cxnSp>
      <p:sp>
        <p:nvSpPr>
          <p:cNvPr id="3" name="テキスト ボックス 2"/>
          <p:cNvSpPr txBox="1"/>
          <p:nvPr/>
        </p:nvSpPr>
        <p:spPr>
          <a:xfrm>
            <a:off x="395536" y="476672"/>
            <a:ext cx="5832648" cy="707886"/>
          </a:xfrm>
          <a:prstGeom prst="rect">
            <a:avLst/>
          </a:prstGeom>
          <a:noFill/>
        </p:spPr>
        <p:txBody>
          <a:bodyPr wrap="square" rtlCol="0">
            <a:spAutoFit/>
          </a:bodyPr>
          <a:lstStyle/>
          <a:p>
            <a:r>
              <a:rPr kumimoji="1" lang="ja-JP" altLang="en-US" sz="4000" dirty="0" smtClean="0"/>
              <a:t>既存研究</a:t>
            </a:r>
            <a:endParaRPr kumimoji="1" lang="ja-JP" altLang="en-US" sz="4000" dirty="0"/>
          </a:p>
        </p:txBody>
      </p:sp>
      <p:sp>
        <p:nvSpPr>
          <p:cNvPr id="5" name="角丸四角形 4"/>
          <p:cNvSpPr/>
          <p:nvPr/>
        </p:nvSpPr>
        <p:spPr>
          <a:xfrm>
            <a:off x="554171" y="2060848"/>
            <a:ext cx="8064896" cy="1800200"/>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r>
              <a:rPr kumimoji="1" lang="ja-JP" altLang="en-US" sz="2400" b="1" dirty="0" smtClean="0">
                <a:solidFill>
                  <a:schemeClr val="accent3">
                    <a:lumMod val="50000"/>
                  </a:schemeClr>
                </a:solidFill>
              </a:rPr>
              <a:t>不足点</a:t>
            </a:r>
            <a:endParaRPr kumimoji="1" lang="en-US" altLang="ja-JP" sz="2400" b="1" dirty="0" smtClean="0">
              <a:solidFill>
                <a:schemeClr val="accent3">
                  <a:lumMod val="50000"/>
                </a:schemeClr>
              </a:solidFill>
            </a:endParaRPr>
          </a:p>
          <a:p>
            <a:r>
              <a:rPr lang="ja-JP" altLang="en-US" sz="2000" dirty="0" smtClean="0"/>
              <a:t>・ファッション雑誌とブランドムックの比較がされていない</a:t>
            </a:r>
            <a:endParaRPr lang="en-US" altLang="ja-JP" sz="2000" dirty="0" smtClean="0"/>
          </a:p>
          <a:p>
            <a:r>
              <a:rPr kumimoji="1" lang="ja-JP" altLang="en-US" sz="2000" dirty="0" smtClean="0"/>
              <a:t>・実際に付録を付けたブランドと研究対象のブランドに差異が生じている</a:t>
            </a:r>
            <a:endParaRPr kumimoji="1" lang="en-US" altLang="ja-JP" sz="2000" dirty="0" smtClean="0"/>
          </a:p>
          <a:p>
            <a:r>
              <a:rPr lang="ja-JP" altLang="en-US" sz="2000" dirty="0" smtClean="0"/>
              <a:t>・ブランドの価値の低下についての視点でのみ論じられており、ブランド</a:t>
            </a:r>
            <a:endParaRPr lang="en-US" altLang="ja-JP" sz="2000" dirty="0" smtClean="0"/>
          </a:p>
          <a:p>
            <a:r>
              <a:rPr lang="ja-JP" altLang="en-US" sz="2000" dirty="0"/>
              <a:t>　</a:t>
            </a:r>
            <a:r>
              <a:rPr lang="ja-JP" altLang="en-US" sz="2000" dirty="0" smtClean="0"/>
              <a:t>の価値が低下しない付録の可能性については触れられていない</a:t>
            </a:r>
            <a:endParaRPr kumimoji="1" lang="ja-JP" altLang="en-US" sz="2000" dirty="0"/>
          </a:p>
        </p:txBody>
      </p:sp>
      <p:sp>
        <p:nvSpPr>
          <p:cNvPr id="6" name="角丸四角形 5"/>
          <p:cNvSpPr/>
          <p:nvPr/>
        </p:nvSpPr>
        <p:spPr>
          <a:xfrm>
            <a:off x="554171" y="4653136"/>
            <a:ext cx="8064896" cy="1728192"/>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r>
              <a:rPr lang="ja-JP" altLang="en-US" sz="2400" b="1" dirty="0" smtClean="0">
                <a:solidFill>
                  <a:schemeClr val="accent3">
                    <a:lumMod val="50000"/>
                  </a:schemeClr>
                </a:solidFill>
              </a:rPr>
              <a:t>不足点</a:t>
            </a:r>
            <a:endParaRPr lang="en-US" altLang="ja-JP" sz="2400" b="1" dirty="0" smtClean="0">
              <a:solidFill>
                <a:schemeClr val="accent3">
                  <a:lumMod val="50000"/>
                </a:schemeClr>
              </a:solidFill>
            </a:endParaRPr>
          </a:p>
          <a:p>
            <a:r>
              <a:rPr lang="ja-JP" altLang="en-US" sz="2000" dirty="0" smtClean="0"/>
              <a:t>・ブランド側からの視点で研究が行われていないため、出版社側の成功</a:t>
            </a:r>
            <a:endParaRPr lang="en-US" altLang="ja-JP" sz="2000" dirty="0" smtClean="0"/>
          </a:p>
          <a:p>
            <a:r>
              <a:rPr lang="ja-JP" altLang="en-US" sz="2000" dirty="0"/>
              <a:t>　</a:t>
            </a:r>
            <a:r>
              <a:rPr lang="ja-JP" altLang="en-US" sz="2000" dirty="0" smtClean="0"/>
              <a:t>しかわからない</a:t>
            </a:r>
            <a:endParaRPr lang="en-US" altLang="ja-JP" sz="2000" dirty="0" smtClean="0"/>
          </a:p>
          <a:p>
            <a:r>
              <a:rPr lang="ja-JP" altLang="en-US" sz="2000" dirty="0" smtClean="0"/>
              <a:t>・ブランドは付録つき雑誌によって成功したのか失敗したのかは</a:t>
            </a:r>
            <a:endParaRPr lang="en-US" altLang="ja-JP" sz="2000" dirty="0" smtClean="0"/>
          </a:p>
          <a:p>
            <a:r>
              <a:rPr lang="ja-JP" altLang="en-US" sz="2000" dirty="0"/>
              <a:t>　</a:t>
            </a:r>
            <a:r>
              <a:rPr lang="ja-JP" altLang="en-US" sz="2000" dirty="0" smtClean="0"/>
              <a:t>論じられていない</a:t>
            </a:r>
            <a:endParaRPr lang="ja-JP" altLang="en-US" sz="2000" dirty="0"/>
          </a:p>
        </p:txBody>
      </p:sp>
      <p:sp>
        <p:nvSpPr>
          <p:cNvPr id="7" name="正方形/長方形 6"/>
          <p:cNvSpPr/>
          <p:nvPr/>
        </p:nvSpPr>
        <p:spPr>
          <a:xfrm>
            <a:off x="539552" y="1412776"/>
            <a:ext cx="8064896" cy="576064"/>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ja-JP" altLang="en-US" sz="2000" dirty="0" smtClean="0"/>
              <a:t>雑誌</a:t>
            </a:r>
            <a:r>
              <a:rPr lang="en-US" altLang="ja-JP" sz="2000" dirty="0"/>
              <a:t>×</a:t>
            </a:r>
            <a:r>
              <a:rPr lang="ja-JP" altLang="en-US" sz="2000" dirty="0"/>
              <a:t>ブランドのコラボレーション付録がブランドエクイティに及ぼす影響</a:t>
            </a:r>
          </a:p>
        </p:txBody>
      </p:sp>
      <p:sp>
        <p:nvSpPr>
          <p:cNvPr id="8" name="正方形/長方形 7"/>
          <p:cNvSpPr/>
          <p:nvPr/>
        </p:nvSpPr>
        <p:spPr>
          <a:xfrm>
            <a:off x="533469" y="4005064"/>
            <a:ext cx="8064896" cy="576064"/>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ja-JP" altLang="en-US" sz="2000" dirty="0" smtClean="0"/>
              <a:t>付録つき雑誌の成功要因</a:t>
            </a:r>
            <a:endParaRPr lang="ja-JP" altLang="en-US" sz="2000" dirty="0"/>
          </a:p>
        </p:txBody>
      </p:sp>
      <p:sp>
        <p:nvSpPr>
          <p:cNvPr id="4" name="スライド番号プレースホルダー 3"/>
          <p:cNvSpPr>
            <a:spLocks noGrp="1"/>
          </p:cNvSpPr>
          <p:nvPr>
            <p:ph type="sldNum" sz="quarter" idx="12"/>
          </p:nvPr>
        </p:nvSpPr>
        <p:spPr/>
        <p:txBody>
          <a:bodyPr/>
          <a:lstStyle/>
          <a:p>
            <a:fld id="{A2B17106-9453-43BE-954C-8C89DC38CEFF}" type="slidenum">
              <a:rPr kumimoji="1" lang="ja-JP" altLang="en-US" sz="1800" smtClean="0">
                <a:latin typeface="HGPｺﾞｼｯｸE" pitchFamily="50" charset="-128"/>
                <a:ea typeface="HGPｺﾞｼｯｸE" pitchFamily="50" charset="-128"/>
              </a:rPr>
              <a:t>17</a:t>
            </a:fld>
            <a:endParaRPr kumimoji="1" lang="ja-JP" altLang="en-US" sz="1800" dirty="0">
              <a:latin typeface="HGPｺﾞｼｯｸE" pitchFamily="50" charset="-128"/>
              <a:ea typeface="HGPｺﾞｼｯｸE" pitchFamily="50" charset="-128"/>
            </a:endParaRPr>
          </a:p>
        </p:txBody>
      </p:sp>
    </p:spTree>
    <p:extLst>
      <p:ext uri="{BB962C8B-B14F-4D97-AF65-F5344CB8AC3E}">
        <p14:creationId xmlns:p14="http://schemas.microsoft.com/office/powerpoint/2010/main" val="185789346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A2B17106-9453-43BE-954C-8C89DC38CEFF}" type="slidenum">
              <a:rPr kumimoji="1" lang="ja-JP" altLang="en-US" sz="1800" smtClean="0">
                <a:latin typeface="HGPｺﾞｼｯｸE" pitchFamily="50" charset="-128"/>
                <a:ea typeface="HGPｺﾞｼｯｸE" pitchFamily="50" charset="-128"/>
              </a:rPr>
              <a:t>18</a:t>
            </a:fld>
            <a:endParaRPr kumimoji="1" lang="ja-JP" altLang="en-US" sz="1800" dirty="0">
              <a:latin typeface="HGPｺﾞｼｯｸE" pitchFamily="50" charset="-128"/>
              <a:ea typeface="HGPｺﾞｼｯｸE" pitchFamily="50" charset="-128"/>
            </a:endParaRPr>
          </a:p>
        </p:txBody>
      </p:sp>
      <p:sp>
        <p:nvSpPr>
          <p:cNvPr id="3" name="テキスト ボックス 2"/>
          <p:cNvSpPr txBox="1"/>
          <p:nvPr/>
        </p:nvSpPr>
        <p:spPr>
          <a:xfrm>
            <a:off x="323528" y="488866"/>
            <a:ext cx="7992888" cy="707886"/>
          </a:xfrm>
          <a:prstGeom prst="rect">
            <a:avLst/>
          </a:prstGeom>
          <a:noFill/>
        </p:spPr>
        <p:txBody>
          <a:bodyPr wrap="square" rtlCol="0">
            <a:spAutoFit/>
          </a:bodyPr>
          <a:lstStyle/>
          <a:p>
            <a:r>
              <a:rPr kumimoji="1" lang="ja-JP" altLang="en-US" sz="4000" dirty="0" smtClean="0"/>
              <a:t>研究目的</a:t>
            </a:r>
            <a:r>
              <a:rPr kumimoji="1" lang="ja-JP" altLang="en-US" sz="4000" dirty="0" smtClean="0"/>
              <a:t>　</a:t>
            </a:r>
            <a:endParaRPr kumimoji="1" lang="ja-JP" altLang="en-US" sz="4000" dirty="0"/>
          </a:p>
        </p:txBody>
      </p:sp>
      <p:cxnSp>
        <p:nvCxnSpPr>
          <p:cNvPr id="7" name="直線コネクタ 6"/>
          <p:cNvCxnSpPr/>
          <p:nvPr/>
        </p:nvCxnSpPr>
        <p:spPr>
          <a:xfrm>
            <a:off x="251520" y="1196752"/>
            <a:ext cx="8640960" cy="0"/>
          </a:xfrm>
          <a:prstGeom prst="line">
            <a:avLst/>
          </a:prstGeom>
          <a:ln/>
        </p:spPr>
        <p:style>
          <a:lnRef idx="2">
            <a:schemeClr val="accent1"/>
          </a:lnRef>
          <a:fillRef idx="0">
            <a:schemeClr val="accent1"/>
          </a:fillRef>
          <a:effectRef idx="1">
            <a:schemeClr val="accent1"/>
          </a:effectRef>
          <a:fontRef idx="minor">
            <a:schemeClr val="tx1"/>
          </a:fontRef>
        </p:style>
      </p:cxnSp>
      <p:sp>
        <p:nvSpPr>
          <p:cNvPr id="8" name="角丸四角形 7"/>
          <p:cNvSpPr/>
          <p:nvPr/>
        </p:nvSpPr>
        <p:spPr>
          <a:xfrm>
            <a:off x="539552" y="1517639"/>
            <a:ext cx="8064896" cy="475252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endParaRPr kumimoji="1" lang="en-US" altLang="ja-JP" sz="4000" dirty="0"/>
          </a:p>
        </p:txBody>
      </p:sp>
      <p:sp>
        <p:nvSpPr>
          <p:cNvPr id="6" name="テキスト ボックス 5"/>
          <p:cNvSpPr txBox="1"/>
          <p:nvPr/>
        </p:nvSpPr>
        <p:spPr>
          <a:xfrm>
            <a:off x="755576" y="2001077"/>
            <a:ext cx="7632848" cy="3785652"/>
          </a:xfrm>
          <a:prstGeom prst="rect">
            <a:avLst/>
          </a:prstGeom>
          <a:noFill/>
        </p:spPr>
        <p:txBody>
          <a:bodyPr wrap="square" rtlCol="0">
            <a:spAutoFit/>
          </a:bodyPr>
          <a:lstStyle/>
          <a:p>
            <a:r>
              <a:rPr kumimoji="1" lang="ja-JP" altLang="en-US" sz="4800" dirty="0" smtClean="0"/>
              <a:t>既存顧客を維持しつつ新規顧客を</a:t>
            </a:r>
            <a:r>
              <a:rPr kumimoji="1" lang="ja-JP" altLang="en-US" sz="4800" dirty="0" smtClean="0"/>
              <a:t>獲得し、ブランド</a:t>
            </a:r>
            <a:r>
              <a:rPr kumimoji="1" lang="ja-JP" altLang="en-US" sz="4800" dirty="0" smtClean="0"/>
              <a:t>の</a:t>
            </a:r>
            <a:r>
              <a:rPr kumimoji="1" lang="ja-JP" altLang="en-US" sz="4800" dirty="0" smtClean="0"/>
              <a:t>価値</a:t>
            </a:r>
            <a:r>
              <a:rPr lang="ja-JP" altLang="en-US" sz="4800" dirty="0"/>
              <a:t>まで</a:t>
            </a:r>
            <a:r>
              <a:rPr lang="ja-JP" altLang="en-US" sz="4800" dirty="0" smtClean="0"/>
              <a:t>も上昇させることができる付録はあるのかを明らかにする。</a:t>
            </a:r>
            <a:endParaRPr kumimoji="1" lang="ja-JP" altLang="en-US" sz="4800" dirty="0"/>
          </a:p>
        </p:txBody>
      </p:sp>
    </p:spTree>
    <p:extLst>
      <p:ext uri="{BB962C8B-B14F-4D97-AF65-F5344CB8AC3E}">
        <p14:creationId xmlns:p14="http://schemas.microsoft.com/office/powerpoint/2010/main" val="43968924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目次</a:t>
            </a:r>
            <a:endParaRPr kumimoji="1" lang="ja-JP" altLang="en-US" dirty="0"/>
          </a:p>
        </p:txBody>
      </p:sp>
      <p:sp>
        <p:nvSpPr>
          <p:cNvPr id="3" name="コンテンツ プレースホルダー 2"/>
          <p:cNvSpPr>
            <a:spLocks noGrp="1"/>
          </p:cNvSpPr>
          <p:nvPr>
            <p:ph idx="1"/>
          </p:nvPr>
        </p:nvSpPr>
        <p:spPr/>
        <p:txBody>
          <a:bodyPr/>
          <a:lstStyle/>
          <a:p>
            <a:pPr marL="0" indent="0">
              <a:buNone/>
            </a:pPr>
            <a:r>
              <a:rPr kumimoji="1" lang="en-US" altLang="ja-JP" dirty="0" smtClean="0"/>
              <a:t>1.</a:t>
            </a:r>
            <a:r>
              <a:rPr kumimoji="1" lang="ja-JP" altLang="en-US" dirty="0" smtClean="0"/>
              <a:t>はじめに</a:t>
            </a:r>
            <a:endParaRPr kumimoji="1" lang="en-US" altLang="ja-JP" dirty="0" smtClean="0"/>
          </a:p>
          <a:p>
            <a:pPr marL="0" indent="0">
              <a:buNone/>
            </a:pPr>
            <a:r>
              <a:rPr lang="en-US" altLang="ja-JP" dirty="0"/>
              <a:t>2</a:t>
            </a:r>
            <a:r>
              <a:rPr lang="en-US" altLang="ja-JP" dirty="0" smtClean="0"/>
              <a:t>.</a:t>
            </a:r>
            <a:r>
              <a:rPr lang="ja-JP" altLang="en-US" dirty="0" smtClean="0"/>
              <a:t>問題意識</a:t>
            </a:r>
            <a:endParaRPr lang="en-US" altLang="ja-JP" dirty="0" smtClean="0"/>
          </a:p>
          <a:p>
            <a:pPr marL="0" indent="0">
              <a:buNone/>
            </a:pPr>
            <a:r>
              <a:rPr kumimoji="1" lang="en-US" altLang="ja-JP" dirty="0"/>
              <a:t>3</a:t>
            </a:r>
            <a:r>
              <a:rPr kumimoji="1" lang="en-US" altLang="ja-JP" dirty="0" smtClean="0"/>
              <a:t>.</a:t>
            </a:r>
            <a:r>
              <a:rPr kumimoji="1" lang="ja-JP" altLang="en-US" dirty="0" smtClean="0"/>
              <a:t>研究目的</a:t>
            </a:r>
            <a:endParaRPr kumimoji="1" lang="en-US" altLang="ja-JP" dirty="0" smtClean="0"/>
          </a:p>
          <a:p>
            <a:pPr marL="0" indent="0">
              <a:buNone/>
            </a:pPr>
            <a:r>
              <a:rPr kumimoji="1" lang="en-US" altLang="ja-JP" sz="4800" b="1" dirty="0" smtClean="0">
                <a:solidFill>
                  <a:srgbClr val="C00000"/>
                </a:solidFill>
              </a:rPr>
              <a:t>4.</a:t>
            </a:r>
            <a:r>
              <a:rPr kumimoji="1" lang="ja-JP" altLang="en-US" sz="4800" b="1" dirty="0" smtClean="0">
                <a:solidFill>
                  <a:srgbClr val="C00000"/>
                </a:solidFill>
              </a:rPr>
              <a:t>仮説導出</a:t>
            </a:r>
            <a:endParaRPr kumimoji="1" lang="en-US" altLang="ja-JP" sz="4800" b="1" dirty="0" smtClean="0">
              <a:solidFill>
                <a:srgbClr val="C00000"/>
              </a:solidFill>
            </a:endParaRPr>
          </a:p>
          <a:p>
            <a:pPr marL="0" indent="0">
              <a:buNone/>
            </a:pPr>
            <a:r>
              <a:rPr lang="en-US" altLang="ja-JP" sz="4800" b="1" dirty="0">
                <a:solidFill>
                  <a:srgbClr val="C00000"/>
                </a:solidFill>
              </a:rPr>
              <a:t>5</a:t>
            </a:r>
            <a:r>
              <a:rPr lang="en-US" altLang="ja-JP" sz="4800" b="1" dirty="0" smtClean="0">
                <a:solidFill>
                  <a:srgbClr val="C00000"/>
                </a:solidFill>
              </a:rPr>
              <a:t>.</a:t>
            </a:r>
            <a:r>
              <a:rPr lang="ja-JP" altLang="en-US" sz="4800" b="1" dirty="0" smtClean="0">
                <a:solidFill>
                  <a:srgbClr val="C00000"/>
                </a:solidFill>
              </a:rPr>
              <a:t>仮説</a:t>
            </a:r>
            <a:endParaRPr kumimoji="1" lang="ja-JP" altLang="en-US" sz="4800" b="1" dirty="0">
              <a:solidFill>
                <a:srgbClr val="C00000"/>
              </a:solidFill>
            </a:endParaRPr>
          </a:p>
        </p:txBody>
      </p:sp>
      <p:sp>
        <p:nvSpPr>
          <p:cNvPr id="4" name="スライド番号プレースホルダー 3"/>
          <p:cNvSpPr>
            <a:spLocks noGrp="1"/>
          </p:cNvSpPr>
          <p:nvPr>
            <p:ph type="sldNum" sz="quarter" idx="12"/>
          </p:nvPr>
        </p:nvSpPr>
        <p:spPr/>
        <p:txBody>
          <a:bodyPr/>
          <a:lstStyle/>
          <a:p>
            <a:fld id="{A2B17106-9453-43BE-954C-8C89DC38CEFF}" type="slidenum">
              <a:rPr kumimoji="1" lang="ja-JP" altLang="en-US" sz="1800" smtClean="0">
                <a:latin typeface="HGPｺﾞｼｯｸE" pitchFamily="50" charset="-128"/>
                <a:ea typeface="HGPｺﾞｼｯｸE" pitchFamily="50" charset="-128"/>
              </a:rPr>
              <a:t>19</a:t>
            </a:fld>
            <a:endParaRPr kumimoji="1" lang="ja-JP" altLang="en-US" sz="1800" dirty="0">
              <a:latin typeface="HGPｺﾞｼｯｸE" pitchFamily="50" charset="-128"/>
              <a:ea typeface="HGPｺﾞｼｯｸE" pitchFamily="50" charset="-128"/>
            </a:endParaRPr>
          </a:p>
        </p:txBody>
      </p:sp>
    </p:spTree>
    <p:extLst>
      <p:ext uri="{BB962C8B-B14F-4D97-AF65-F5344CB8AC3E}">
        <p14:creationId xmlns:p14="http://schemas.microsoft.com/office/powerpoint/2010/main" val="8744363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目次</a:t>
            </a:r>
            <a:endParaRPr kumimoji="1" lang="ja-JP" altLang="en-US" dirty="0"/>
          </a:p>
        </p:txBody>
      </p:sp>
      <p:sp>
        <p:nvSpPr>
          <p:cNvPr id="3" name="コンテンツ プレースホルダー 2"/>
          <p:cNvSpPr>
            <a:spLocks noGrp="1"/>
          </p:cNvSpPr>
          <p:nvPr>
            <p:ph idx="1"/>
          </p:nvPr>
        </p:nvSpPr>
        <p:spPr/>
        <p:txBody>
          <a:bodyPr/>
          <a:lstStyle/>
          <a:p>
            <a:pPr marL="0" indent="0">
              <a:buNone/>
            </a:pPr>
            <a:r>
              <a:rPr kumimoji="1" lang="en-US" altLang="ja-JP" sz="4800" b="1" dirty="0" smtClean="0">
                <a:solidFill>
                  <a:srgbClr val="C00000"/>
                </a:solidFill>
              </a:rPr>
              <a:t>1.</a:t>
            </a:r>
            <a:r>
              <a:rPr kumimoji="1" lang="ja-JP" altLang="en-US" sz="4800" b="1" dirty="0" smtClean="0">
                <a:solidFill>
                  <a:srgbClr val="C00000"/>
                </a:solidFill>
              </a:rPr>
              <a:t>はじめに</a:t>
            </a:r>
            <a:endParaRPr kumimoji="1" lang="en-US" altLang="ja-JP" sz="4800" b="1" dirty="0" smtClean="0">
              <a:solidFill>
                <a:srgbClr val="C00000"/>
              </a:solidFill>
            </a:endParaRPr>
          </a:p>
          <a:p>
            <a:pPr marL="0" indent="0">
              <a:buNone/>
            </a:pPr>
            <a:r>
              <a:rPr lang="en-US" altLang="ja-JP" dirty="0"/>
              <a:t>2</a:t>
            </a:r>
            <a:r>
              <a:rPr lang="en-US" altLang="ja-JP" dirty="0" smtClean="0"/>
              <a:t>.</a:t>
            </a:r>
            <a:r>
              <a:rPr lang="ja-JP" altLang="en-US" dirty="0" smtClean="0"/>
              <a:t>問題意識</a:t>
            </a:r>
            <a:endParaRPr lang="en-US" altLang="ja-JP" dirty="0" smtClean="0"/>
          </a:p>
          <a:p>
            <a:pPr marL="0" indent="0">
              <a:buNone/>
            </a:pPr>
            <a:r>
              <a:rPr kumimoji="1" lang="en-US" altLang="ja-JP" dirty="0"/>
              <a:t>3</a:t>
            </a:r>
            <a:r>
              <a:rPr kumimoji="1" lang="en-US" altLang="ja-JP" dirty="0" smtClean="0"/>
              <a:t>.</a:t>
            </a:r>
            <a:r>
              <a:rPr kumimoji="1" lang="ja-JP" altLang="en-US" dirty="0" smtClean="0"/>
              <a:t>研究目的</a:t>
            </a:r>
            <a:endParaRPr kumimoji="1" lang="en-US" altLang="ja-JP" dirty="0" smtClean="0"/>
          </a:p>
          <a:p>
            <a:pPr marL="0" indent="0">
              <a:buNone/>
            </a:pPr>
            <a:r>
              <a:rPr kumimoji="1" lang="en-US" altLang="ja-JP" dirty="0" smtClean="0"/>
              <a:t>4.</a:t>
            </a:r>
            <a:r>
              <a:rPr kumimoji="1" lang="ja-JP" altLang="en-US" dirty="0" smtClean="0"/>
              <a:t>仮説導出</a:t>
            </a:r>
            <a:endParaRPr kumimoji="1" lang="en-US" altLang="ja-JP" dirty="0" smtClean="0"/>
          </a:p>
          <a:p>
            <a:pPr marL="0" indent="0">
              <a:buNone/>
            </a:pPr>
            <a:r>
              <a:rPr lang="en-US" altLang="ja-JP" dirty="0"/>
              <a:t>5</a:t>
            </a:r>
            <a:r>
              <a:rPr lang="en-US" altLang="ja-JP" dirty="0" smtClean="0"/>
              <a:t>.</a:t>
            </a:r>
            <a:r>
              <a:rPr lang="ja-JP" altLang="en-US" dirty="0" smtClean="0"/>
              <a:t>仮説</a:t>
            </a:r>
            <a:endParaRPr kumimoji="1" lang="ja-JP" altLang="en-US" dirty="0"/>
          </a:p>
        </p:txBody>
      </p:sp>
      <p:sp>
        <p:nvSpPr>
          <p:cNvPr id="4" name="スライド番号プレースホルダー 3"/>
          <p:cNvSpPr>
            <a:spLocks noGrp="1"/>
          </p:cNvSpPr>
          <p:nvPr>
            <p:ph type="sldNum" sz="quarter" idx="12"/>
          </p:nvPr>
        </p:nvSpPr>
        <p:spPr/>
        <p:txBody>
          <a:bodyPr/>
          <a:lstStyle/>
          <a:p>
            <a:fld id="{A2B17106-9453-43BE-954C-8C89DC38CEFF}" type="slidenum">
              <a:rPr kumimoji="1" lang="ja-JP" altLang="en-US" sz="1800" smtClean="0">
                <a:latin typeface="HGPｺﾞｼｯｸE" pitchFamily="50" charset="-128"/>
                <a:ea typeface="HGPｺﾞｼｯｸE" pitchFamily="50" charset="-128"/>
              </a:rPr>
              <a:t>2</a:t>
            </a:fld>
            <a:endParaRPr kumimoji="1" lang="ja-JP" altLang="en-US" sz="1800">
              <a:latin typeface="HGPｺﾞｼｯｸE" pitchFamily="50" charset="-128"/>
              <a:ea typeface="HGPｺﾞｼｯｸE" pitchFamily="50" charset="-128"/>
            </a:endParaRPr>
          </a:p>
        </p:txBody>
      </p:sp>
    </p:spTree>
    <p:extLst>
      <p:ext uri="{BB962C8B-B14F-4D97-AF65-F5344CB8AC3E}">
        <p14:creationId xmlns:p14="http://schemas.microsoft.com/office/powerpoint/2010/main" val="267471973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A2B17106-9453-43BE-954C-8C89DC38CEFF}" type="slidenum">
              <a:rPr kumimoji="1" lang="ja-JP" altLang="en-US" smtClean="0"/>
              <a:t>20</a:t>
            </a:fld>
            <a:endParaRPr kumimoji="1" lang="ja-JP" altLang="en-US" dirty="0"/>
          </a:p>
        </p:txBody>
      </p:sp>
      <p:sp>
        <p:nvSpPr>
          <p:cNvPr id="5" name="角丸四角形 4"/>
          <p:cNvSpPr/>
          <p:nvPr/>
        </p:nvSpPr>
        <p:spPr>
          <a:xfrm>
            <a:off x="529088" y="1124744"/>
            <a:ext cx="8100900" cy="244827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kumimoji="1" lang="ja-JP" altLang="en-US" sz="3200" dirty="0" smtClean="0"/>
              <a:t>ザイオンスの熟知性の法則</a:t>
            </a:r>
            <a:endParaRPr kumimoji="1" lang="en-US" altLang="ja-JP" sz="3200" dirty="0" smtClean="0"/>
          </a:p>
          <a:p>
            <a:r>
              <a:rPr lang="ja-JP" altLang="en-US" sz="800" dirty="0" smtClean="0"/>
              <a:t>　</a:t>
            </a:r>
            <a:endParaRPr lang="en-US" altLang="ja-JP" sz="800" dirty="0" smtClean="0"/>
          </a:p>
          <a:p>
            <a:r>
              <a:rPr lang="ja-JP" altLang="en-US" sz="3200" dirty="0" smtClean="0"/>
              <a:t>　人間は接触回数が多いと次第に</a:t>
            </a:r>
            <a:endParaRPr lang="en-US" altLang="ja-JP" sz="3200" dirty="0" smtClean="0"/>
          </a:p>
          <a:p>
            <a:r>
              <a:rPr lang="ja-JP" altLang="en-US" sz="3200" dirty="0"/>
              <a:t>　</a:t>
            </a:r>
            <a:r>
              <a:rPr lang="ja-JP" altLang="en-US" sz="3200" dirty="0" smtClean="0"/>
              <a:t>親近感が　し、ブランドに対する好意が増す。</a:t>
            </a:r>
            <a:endParaRPr lang="en-US" altLang="ja-JP" sz="3200" dirty="0" smtClean="0"/>
          </a:p>
          <a:p>
            <a:r>
              <a:rPr kumimoji="1" lang="ja-JP" altLang="en-US" sz="2800" dirty="0" smtClean="0"/>
              <a:t>　　　　　　　　　　　　　　　　　　　　</a:t>
            </a:r>
            <a:r>
              <a:rPr lang="ja-JP" altLang="en-US" sz="2800" dirty="0"/>
              <a:t>　</a:t>
            </a:r>
            <a:r>
              <a:rPr lang="en-US" altLang="ja-JP" sz="3200" dirty="0" smtClean="0"/>
              <a:t>Robert </a:t>
            </a:r>
            <a:r>
              <a:rPr lang="en-US" altLang="ja-JP" sz="3200" dirty="0"/>
              <a:t>B. </a:t>
            </a:r>
            <a:r>
              <a:rPr lang="en-US" altLang="ja-JP" sz="3200" dirty="0" err="1"/>
              <a:t>Zajonc</a:t>
            </a:r>
            <a:r>
              <a:rPr kumimoji="1" lang="ja-JP" altLang="en-US" sz="3200" dirty="0" smtClean="0"/>
              <a:t>　　　　　　　　　　　　　　　　　　</a:t>
            </a:r>
            <a:endParaRPr kumimoji="1" lang="ja-JP" altLang="en-US" sz="3200" dirty="0"/>
          </a:p>
        </p:txBody>
      </p:sp>
      <p:sp>
        <p:nvSpPr>
          <p:cNvPr id="6" name="角丸四角形 5"/>
          <p:cNvSpPr/>
          <p:nvPr/>
        </p:nvSpPr>
        <p:spPr>
          <a:xfrm>
            <a:off x="521550" y="4437112"/>
            <a:ext cx="8100900" cy="13681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000" dirty="0" smtClean="0"/>
              <a:t>付録として出すことで</a:t>
            </a:r>
            <a:endParaRPr kumimoji="1" lang="en-US" altLang="ja-JP" sz="4000" dirty="0" smtClean="0"/>
          </a:p>
          <a:p>
            <a:pPr algn="ctr"/>
            <a:r>
              <a:rPr kumimoji="1" lang="ja-JP" altLang="en-US" sz="4000" dirty="0" smtClean="0"/>
              <a:t>ブランドを目にする機会が増える</a:t>
            </a:r>
            <a:endParaRPr kumimoji="1" lang="ja-JP" altLang="en-US" sz="4000" dirty="0"/>
          </a:p>
        </p:txBody>
      </p:sp>
    </p:spTree>
    <p:extLst>
      <p:ext uri="{BB962C8B-B14F-4D97-AF65-F5344CB8AC3E}">
        <p14:creationId xmlns:p14="http://schemas.microsoft.com/office/powerpoint/2010/main" val="98570635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コンテンツ プレースホルダー 2"/>
          <p:cNvSpPr>
            <a:spLocks noGrp="1"/>
          </p:cNvSpPr>
          <p:nvPr>
            <p:ph idx="1"/>
          </p:nvPr>
        </p:nvSpPr>
        <p:spPr/>
        <p:txBody>
          <a:bodyPr/>
          <a:lstStyle/>
          <a:p>
            <a:pPr marL="0" indent="0">
              <a:buNone/>
            </a:pPr>
            <a:r>
              <a:rPr kumimoji="1" lang="ja-JP" altLang="en-US" dirty="0" smtClean="0"/>
              <a:t>あるブランドを購入したことのない消費者でも、付録付き雑誌の購入により実際に手にする機会が増える。</a:t>
            </a:r>
            <a:endParaRPr kumimoji="1" lang="en-US" altLang="ja-JP" dirty="0" smtClean="0"/>
          </a:p>
          <a:p>
            <a:pPr marL="0" indent="0">
              <a:buNone/>
            </a:pPr>
            <a:endParaRPr lang="en-US" altLang="ja-JP" dirty="0"/>
          </a:p>
          <a:p>
            <a:pPr marL="0" indent="0">
              <a:buNone/>
            </a:pPr>
            <a:endParaRPr kumimoji="1" lang="ja-JP" altLang="en-US" dirty="0"/>
          </a:p>
        </p:txBody>
      </p:sp>
      <p:sp>
        <p:nvSpPr>
          <p:cNvPr id="4" name="スライド番号プレースホルダー 3"/>
          <p:cNvSpPr>
            <a:spLocks noGrp="1"/>
          </p:cNvSpPr>
          <p:nvPr>
            <p:ph type="sldNum" sz="quarter" idx="12"/>
          </p:nvPr>
        </p:nvSpPr>
        <p:spPr/>
        <p:txBody>
          <a:bodyPr/>
          <a:lstStyle/>
          <a:p>
            <a:fld id="{A2B17106-9453-43BE-954C-8C89DC38CEFF}" type="slidenum">
              <a:rPr kumimoji="1" lang="ja-JP" altLang="en-US" smtClean="0"/>
              <a:t>21</a:t>
            </a:fld>
            <a:endParaRPr kumimoji="1" lang="ja-JP" altLang="en-US" dirty="0"/>
          </a:p>
        </p:txBody>
      </p:sp>
      <p:sp>
        <p:nvSpPr>
          <p:cNvPr id="5" name="下矢印 4"/>
          <p:cNvSpPr/>
          <p:nvPr/>
        </p:nvSpPr>
        <p:spPr>
          <a:xfrm>
            <a:off x="3851920" y="3068960"/>
            <a:ext cx="1224136" cy="10081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395536" y="4221088"/>
            <a:ext cx="8496944" cy="1323439"/>
          </a:xfrm>
          <a:prstGeom prst="rect">
            <a:avLst/>
          </a:prstGeom>
          <a:noFill/>
        </p:spPr>
        <p:txBody>
          <a:bodyPr wrap="square" rtlCol="0">
            <a:spAutoFit/>
          </a:bodyPr>
          <a:lstStyle/>
          <a:p>
            <a:pPr algn="ctr"/>
            <a:r>
              <a:rPr kumimoji="1" lang="ja-JP" altLang="en-US" sz="4000" dirty="0" smtClean="0"/>
              <a:t>露出頻度や接触頻度が増すことにより親近感が向上するのではないか？</a:t>
            </a:r>
            <a:endParaRPr kumimoji="1" lang="ja-JP" altLang="en-US" sz="4000" dirty="0"/>
          </a:p>
        </p:txBody>
      </p:sp>
    </p:spTree>
    <p:extLst>
      <p:ext uri="{BB962C8B-B14F-4D97-AF65-F5344CB8AC3E}">
        <p14:creationId xmlns:p14="http://schemas.microsoft.com/office/powerpoint/2010/main" val="20364248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A2B17106-9453-43BE-954C-8C89DC38CEFF}" type="slidenum">
              <a:rPr kumimoji="1" lang="ja-JP" altLang="en-US" smtClean="0"/>
              <a:t>22</a:t>
            </a:fld>
            <a:endParaRPr kumimoji="1" lang="ja-JP" altLang="en-US" dirty="0"/>
          </a:p>
        </p:txBody>
      </p:sp>
      <p:cxnSp>
        <p:nvCxnSpPr>
          <p:cNvPr id="5" name="直線コネクタ 4"/>
          <p:cNvCxnSpPr/>
          <p:nvPr/>
        </p:nvCxnSpPr>
        <p:spPr>
          <a:xfrm>
            <a:off x="251520" y="1196752"/>
            <a:ext cx="8640960" cy="0"/>
          </a:xfrm>
          <a:prstGeom prst="line">
            <a:avLst/>
          </a:prstGeom>
          <a:ln/>
        </p:spPr>
        <p:style>
          <a:lnRef idx="2">
            <a:schemeClr val="accent1"/>
          </a:lnRef>
          <a:fillRef idx="0">
            <a:schemeClr val="accent1"/>
          </a:fillRef>
          <a:effectRef idx="1">
            <a:schemeClr val="accent1"/>
          </a:effectRef>
          <a:fontRef idx="minor">
            <a:schemeClr val="tx1"/>
          </a:fontRef>
        </p:style>
      </p:cxnSp>
      <p:sp>
        <p:nvSpPr>
          <p:cNvPr id="6" name="テキスト ボックス 5"/>
          <p:cNvSpPr txBox="1"/>
          <p:nvPr/>
        </p:nvSpPr>
        <p:spPr>
          <a:xfrm>
            <a:off x="467544" y="488866"/>
            <a:ext cx="6624736" cy="707886"/>
          </a:xfrm>
          <a:prstGeom prst="rect">
            <a:avLst/>
          </a:prstGeom>
          <a:noFill/>
        </p:spPr>
        <p:txBody>
          <a:bodyPr wrap="square" rtlCol="0">
            <a:spAutoFit/>
          </a:bodyPr>
          <a:lstStyle/>
          <a:p>
            <a:r>
              <a:rPr kumimoji="1" lang="ja-JP" altLang="en-US" sz="4000" dirty="0" smtClean="0"/>
              <a:t>既存顧客の維持とは</a:t>
            </a:r>
            <a:endParaRPr kumimoji="1" lang="ja-JP" altLang="en-US" sz="4000" dirty="0"/>
          </a:p>
        </p:txBody>
      </p:sp>
      <p:sp>
        <p:nvSpPr>
          <p:cNvPr id="7" name="角丸四角形 6"/>
          <p:cNvSpPr/>
          <p:nvPr/>
        </p:nvSpPr>
        <p:spPr>
          <a:xfrm>
            <a:off x="611560" y="1556792"/>
            <a:ext cx="2808312" cy="5760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テキスト ボックス 7"/>
          <p:cNvSpPr txBox="1"/>
          <p:nvPr/>
        </p:nvSpPr>
        <p:spPr>
          <a:xfrm>
            <a:off x="791580" y="1613991"/>
            <a:ext cx="2448272" cy="461665"/>
          </a:xfrm>
          <a:prstGeom prst="rect">
            <a:avLst/>
          </a:prstGeom>
          <a:noFill/>
        </p:spPr>
        <p:txBody>
          <a:bodyPr wrap="square" rtlCol="0">
            <a:spAutoFit/>
          </a:bodyPr>
          <a:lstStyle/>
          <a:p>
            <a:r>
              <a:rPr kumimoji="1" lang="ja-JP" altLang="en-US" sz="2400" b="1" dirty="0" smtClean="0">
                <a:solidFill>
                  <a:schemeClr val="bg1"/>
                </a:solidFill>
              </a:rPr>
              <a:t>既存顧客の維持</a:t>
            </a:r>
            <a:endParaRPr kumimoji="1" lang="ja-JP" altLang="en-US" sz="2400" b="1" dirty="0">
              <a:solidFill>
                <a:schemeClr val="bg1"/>
              </a:solidFill>
            </a:endParaRPr>
          </a:p>
        </p:txBody>
      </p:sp>
      <p:sp>
        <p:nvSpPr>
          <p:cNvPr id="10" name="テキスト ボックス 9"/>
          <p:cNvSpPr txBox="1"/>
          <p:nvPr/>
        </p:nvSpPr>
        <p:spPr>
          <a:xfrm>
            <a:off x="791580" y="2132856"/>
            <a:ext cx="8037276" cy="954107"/>
          </a:xfrm>
          <a:prstGeom prst="rect">
            <a:avLst/>
          </a:prstGeom>
          <a:noFill/>
        </p:spPr>
        <p:txBody>
          <a:bodyPr wrap="square" rtlCol="0">
            <a:spAutoFit/>
          </a:bodyPr>
          <a:lstStyle/>
          <a:p>
            <a:r>
              <a:rPr lang="ja-JP" altLang="en-US" sz="2800" dirty="0" smtClean="0"/>
              <a:t>ブランドに対するイメージを上昇もしくは保たせることで、顧客の継続した購買に結び付けることができる。</a:t>
            </a:r>
            <a:endParaRPr kumimoji="1" lang="ja-JP" altLang="en-US" sz="2800" dirty="0"/>
          </a:p>
        </p:txBody>
      </p:sp>
      <p:sp>
        <p:nvSpPr>
          <p:cNvPr id="11" name="角丸四角形 10"/>
          <p:cNvSpPr/>
          <p:nvPr/>
        </p:nvSpPr>
        <p:spPr>
          <a:xfrm>
            <a:off x="611560" y="3501008"/>
            <a:ext cx="2808312" cy="5760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2" name="テキスト ボックス 11"/>
          <p:cNvSpPr txBox="1"/>
          <p:nvPr/>
        </p:nvSpPr>
        <p:spPr>
          <a:xfrm>
            <a:off x="791580" y="3573016"/>
            <a:ext cx="2448272" cy="461665"/>
          </a:xfrm>
          <a:prstGeom prst="rect">
            <a:avLst/>
          </a:prstGeom>
          <a:noFill/>
        </p:spPr>
        <p:txBody>
          <a:bodyPr wrap="square" rtlCol="0">
            <a:spAutoFit/>
          </a:bodyPr>
          <a:lstStyle/>
          <a:p>
            <a:r>
              <a:rPr kumimoji="1" lang="ja-JP" altLang="en-US" sz="2400" b="1" dirty="0" smtClean="0">
                <a:solidFill>
                  <a:schemeClr val="bg1"/>
                </a:solidFill>
              </a:rPr>
              <a:t>既存顧客の離反</a:t>
            </a:r>
            <a:endParaRPr kumimoji="1" lang="ja-JP" altLang="en-US" sz="2400" b="1" dirty="0">
              <a:solidFill>
                <a:schemeClr val="bg1"/>
              </a:solidFill>
            </a:endParaRPr>
          </a:p>
        </p:txBody>
      </p:sp>
      <p:sp>
        <p:nvSpPr>
          <p:cNvPr id="13" name="テキスト ボックス 12"/>
          <p:cNvSpPr txBox="1"/>
          <p:nvPr/>
        </p:nvSpPr>
        <p:spPr>
          <a:xfrm>
            <a:off x="791580" y="4077072"/>
            <a:ext cx="7857256" cy="954107"/>
          </a:xfrm>
          <a:prstGeom prst="rect">
            <a:avLst/>
          </a:prstGeom>
          <a:noFill/>
        </p:spPr>
        <p:txBody>
          <a:bodyPr wrap="square" rtlCol="0">
            <a:spAutoFit/>
          </a:bodyPr>
          <a:lstStyle/>
          <a:p>
            <a:r>
              <a:rPr lang="ja-JP" altLang="en-US" sz="2800" dirty="0" smtClean="0"/>
              <a:t>ブランドに対するイメージが低下することで、顧客が購買意欲をなくしブランドから離れて行ってしまう。</a:t>
            </a:r>
            <a:endParaRPr kumimoji="1" lang="ja-JP" altLang="en-US" sz="2800" dirty="0"/>
          </a:p>
        </p:txBody>
      </p:sp>
      <p:sp>
        <p:nvSpPr>
          <p:cNvPr id="14" name="角丸四角形 13"/>
          <p:cNvSpPr/>
          <p:nvPr/>
        </p:nvSpPr>
        <p:spPr>
          <a:xfrm>
            <a:off x="611560" y="5373216"/>
            <a:ext cx="7920880" cy="936104"/>
          </a:xfrm>
          <a:prstGeom prst="roundRect">
            <a:avLst/>
          </a:prstGeom>
          <a:ln w="38100"/>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dirty="0"/>
          </a:p>
        </p:txBody>
      </p:sp>
      <p:sp>
        <p:nvSpPr>
          <p:cNvPr id="15" name="テキスト ボックス 14"/>
          <p:cNvSpPr txBox="1"/>
          <p:nvPr/>
        </p:nvSpPr>
        <p:spPr>
          <a:xfrm>
            <a:off x="791580" y="5518102"/>
            <a:ext cx="7596844" cy="646331"/>
          </a:xfrm>
          <a:prstGeom prst="rect">
            <a:avLst/>
          </a:prstGeom>
          <a:noFill/>
        </p:spPr>
        <p:txBody>
          <a:bodyPr wrap="square" rtlCol="0">
            <a:spAutoFit/>
          </a:bodyPr>
          <a:lstStyle/>
          <a:p>
            <a:r>
              <a:rPr kumimoji="1" lang="ja-JP" altLang="en-US" sz="3600" dirty="0" smtClean="0"/>
              <a:t>既存顧客を維持</a:t>
            </a:r>
            <a:r>
              <a:rPr lang="ja-JP" altLang="en-US" sz="3600" dirty="0"/>
              <a:t>する</a:t>
            </a:r>
            <a:r>
              <a:rPr lang="ja-JP" altLang="en-US" sz="3600" dirty="0" smtClean="0"/>
              <a:t>ことが</a:t>
            </a:r>
            <a:r>
              <a:rPr kumimoji="1" lang="ja-JP" altLang="en-US" sz="3600" dirty="0" smtClean="0"/>
              <a:t>大切である</a:t>
            </a:r>
            <a:endParaRPr kumimoji="1" lang="ja-JP" altLang="en-US" sz="3600" dirty="0"/>
          </a:p>
        </p:txBody>
      </p:sp>
    </p:spTree>
    <p:extLst>
      <p:ext uri="{BB962C8B-B14F-4D97-AF65-F5344CB8AC3E}">
        <p14:creationId xmlns:p14="http://schemas.microsoft.com/office/powerpoint/2010/main" val="332086501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A2B17106-9453-43BE-954C-8C89DC38CEFF}" type="slidenum">
              <a:rPr kumimoji="1" lang="ja-JP" altLang="en-US" smtClean="0"/>
              <a:t>23</a:t>
            </a:fld>
            <a:endParaRPr kumimoji="1" lang="ja-JP" altLang="en-US" dirty="0"/>
          </a:p>
        </p:txBody>
      </p:sp>
      <p:cxnSp>
        <p:nvCxnSpPr>
          <p:cNvPr id="5" name="直線コネクタ 4"/>
          <p:cNvCxnSpPr/>
          <p:nvPr/>
        </p:nvCxnSpPr>
        <p:spPr>
          <a:xfrm>
            <a:off x="251520" y="1196752"/>
            <a:ext cx="8640960" cy="0"/>
          </a:xfrm>
          <a:prstGeom prst="line">
            <a:avLst/>
          </a:prstGeom>
          <a:ln/>
        </p:spPr>
        <p:style>
          <a:lnRef idx="2">
            <a:schemeClr val="accent1"/>
          </a:lnRef>
          <a:fillRef idx="0">
            <a:schemeClr val="accent1"/>
          </a:fillRef>
          <a:effectRef idx="1">
            <a:schemeClr val="accent1"/>
          </a:effectRef>
          <a:fontRef idx="minor">
            <a:schemeClr val="tx1"/>
          </a:fontRef>
        </p:style>
      </p:cxnSp>
      <p:sp>
        <p:nvSpPr>
          <p:cNvPr id="6" name="テキスト ボックス 5"/>
          <p:cNvSpPr txBox="1"/>
          <p:nvPr/>
        </p:nvSpPr>
        <p:spPr>
          <a:xfrm>
            <a:off x="467544" y="488866"/>
            <a:ext cx="6624736" cy="707886"/>
          </a:xfrm>
          <a:prstGeom prst="rect">
            <a:avLst/>
          </a:prstGeom>
          <a:noFill/>
        </p:spPr>
        <p:txBody>
          <a:bodyPr wrap="square" rtlCol="0">
            <a:spAutoFit/>
          </a:bodyPr>
          <a:lstStyle/>
          <a:p>
            <a:r>
              <a:rPr lang="ja-JP" altLang="en-US" sz="4000" dirty="0"/>
              <a:t>新規顧客</a:t>
            </a:r>
            <a:r>
              <a:rPr kumimoji="1" lang="ja-JP" altLang="en-US" sz="4000" dirty="0" smtClean="0"/>
              <a:t>の獲得とは</a:t>
            </a:r>
            <a:endParaRPr kumimoji="1" lang="ja-JP" altLang="en-US" sz="4000" dirty="0"/>
          </a:p>
        </p:txBody>
      </p:sp>
      <p:sp>
        <p:nvSpPr>
          <p:cNvPr id="7" name="角丸四角形 6"/>
          <p:cNvSpPr/>
          <p:nvPr/>
        </p:nvSpPr>
        <p:spPr>
          <a:xfrm>
            <a:off x="611560" y="1556792"/>
            <a:ext cx="2808312" cy="5760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テキスト ボックス 7"/>
          <p:cNvSpPr txBox="1"/>
          <p:nvPr/>
        </p:nvSpPr>
        <p:spPr>
          <a:xfrm>
            <a:off x="791580" y="1613991"/>
            <a:ext cx="2448272" cy="461665"/>
          </a:xfrm>
          <a:prstGeom prst="rect">
            <a:avLst/>
          </a:prstGeom>
          <a:noFill/>
        </p:spPr>
        <p:txBody>
          <a:bodyPr wrap="square" rtlCol="0">
            <a:spAutoFit/>
          </a:bodyPr>
          <a:lstStyle/>
          <a:p>
            <a:r>
              <a:rPr lang="ja-JP" altLang="en-US" sz="2400" b="1" dirty="0">
                <a:solidFill>
                  <a:schemeClr val="bg1"/>
                </a:solidFill>
              </a:rPr>
              <a:t>新規</a:t>
            </a:r>
            <a:r>
              <a:rPr kumimoji="1" lang="ja-JP" altLang="en-US" sz="2400" b="1" dirty="0" smtClean="0">
                <a:solidFill>
                  <a:schemeClr val="bg1"/>
                </a:solidFill>
              </a:rPr>
              <a:t>顧客の獲得</a:t>
            </a:r>
            <a:endParaRPr kumimoji="1" lang="ja-JP" altLang="en-US" sz="2400" b="1" dirty="0">
              <a:solidFill>
                <a:schemeClr val="bg1"/>
              </a:solidFill>
            </a:endParaRPr>
          </a:p>
        </p:txBody>
      </p:sp>
      <p:sp>
        <p:nvSpPr>
          <p:cNvPr id="10" name="テキスト ボックス 9"/>
          <p:cNvSpPr txBox="1"/>
          <p:nvPr/>
        </p:nvSpPr>
        <p:spPr>
          <a:xfrm>
            <a:off x="791580" y="2132856"/>
            <a:ext cx="8037276" cy="954107"/>
          </a:xfrm>
          <a:prstGeom prst="rect">
            <a:avLst/>
          </a:prstGeom>
          <a:noFill/>
        </p:spPr>
        <p:txBody>
          <a:bodyPr wrap="square" rtlCol="0">
            <a:spAutoFit/>
          </a:bodyPr>
          <a:lstStyle/>
          <a:p>
            <a:r>
              <a:rPr lang="ja-JP" altLang="en-US" sz="2800" dirty="0"/>
              <a:t>ブランド</a:t>
            </a:r>
            <a:r>
              <a:rPr lang="ja-JP" altLang="en-US" sz="2800" dirty="0" smtClean="0"/>
              <a:t>の付録によってそのブランドに興味を持ち、</a:t>
            </a:r>
            <a:endParaRPr lang="en-US" altLang="ja-JP" sz="2800" dirty="0" smtClean="0"/>
          </a:p>
          <a:p>
            <a:r>
              <a:rPr kumimoji="1" lang="ja-JP" altLang="en-US" sz="2800" dirty="0" smtClean="0"/>
              <a:t>顧客が商品を購入するようになる</a:t>
            </a:r>
            <a:endParaRPr kumimoji="1" lang="ja-JP" altLang="en-US" sz="2800" dirty="0"/>
          </a:p>
        </p:txBody>
      </p:sp>
      <p:sp>
        <p:nvSpPr>
          <p:cNvPr id="11" name="角丸四角形 10"/>
          <p:cNvSpPr/>
          <p:nvPr/>
        </p:nvSpPr>
        <p:spPr>
          <a:xfrm>
            <a:off x="611560" y="3501008"/>
            <a:ext cx="3456384" cy="5760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2" name="テキスト ボックス 11"/>
          <p:cNvSpPr txBox="1"/>
          <p:nvPr/>
        </p:nvSpPr>
        <p:spPr>
          <a:xfrm>
            <a:off x="791580" y="3573016"/>
            <a:ext cx="2988332" cy="461665"/>
          </a:xfrm>
          <a:prstGeom prst="rect">
            <a:avLst/>
          </a:prstGeom>
          <a:noFill/>
        </p:spPr>
        <p:txBody>
          <a:bodyPr wrap="square" rtlCol="0">
            <a:spAutoFit/>
          </a:bodyPr>
          <a:lstStyle/>
          <a:p>
            <a:r>
              <a:rPr lang="ja-JP" altLang="en-US" sz="2400" b="1" dirty="0">
                <a:solidFill>
                  <a:schemeClr val="bg1"/>
                </a:solidFill>
              </a:rPr>
              <a:t>新規</a:t>
            </a:r>
            <a:r>
              <a:rPr kumimoji="1" lang="ja-JP" altLang="en-US" sz="2400" b="1" dirty="0" smtClean="0">
                <a:solidFill>
                  <a:schemeClr val="bg1"/>
                </a:solidFill>
              </a:rPr>
              <a:t>顧客獲得の失敗</a:t>
            </a:r>
            <a:endParaRPr kumimoji="1" lang="ja-JP" altLang="en-US" sz="2400" b="1" dirty="0">
              <a:solidFill>
                <a:schemeClr val="bg1"/>
              </a:solidFill>
            </a:endParaRPr>
          </a:p>
        </p:txBody>
      </p:sp>
      <p:sp>
        <p:nvSpPr>
          <p:cNvPr id="13" name="テキスト ボックス 12"/>
          <p:cNvSpPr txBox="1"/>
          <p:nvPr/>
        </p:nvSpPr>
        <p:spPr>
          <a:xfrm>
            <a:off x="791580" y="4077072"/>
            <a:ext cx="7857256" cy="954107"/>
          </a:xfrm>
          <a:prstGeom prst="rect">
            <a:avLst/>
          </a:prstGeom>
          <a:noFill/>
        </p:spPr>
        <p:txBody>
          <a:bodyPr wrap="square" rtlCol="0">
            <a:spAutoFit/>
          </a:bodyPr>
          <a:lstStyle/>
          <a:p>
            <a:r>
              <a:rPr kumimoji="1" lang="ja-JP" altLang="en-US" sz="2800" dirty="0" smtClean="0"/>
              <a:t>ブランドの付録に興味を持ったが、ブランド自体の商品には興味を持たず購買につながらない</a:t>
            </a:r>
            <a:endParaRPr kumimoji="1" lang="ja-JP" altLang="en-US" sz="2800" dirty="0"/>
          </a:p>
        </p:txBody>
      </p:sp>
      <p:sp>
        <p:nvSpPr>
          <p:cNvPr id="14" name="角丸四角形 13"/>
          <p:cNvSpPr/>
          <p:nvPr/>
        </p:nvSpPr>
        <p:spPr>
          <a:xfrm>
            <a:off x="611560" y="5373216"/>
            <a:ext cx="7920880" cy="936104"/>
          </a:xfrm>
          <a:prstGeom prst="roundRect">
            <a:avLst/>
          </a:prstGeom>
          <a:ln w="38100"/>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dirty="0"/>
          </a:p>
        </p:txBody>
      </p:sp>
      <p:sp>
        <p:nvSpPr>
          <p:cNvPr id="15" name="テキスト ボックス 14"/>
          <p:cNvSpPr txBox="1"/>
          <p:nvPr/>
        </p:nvSpPr>
        <p:spPr>
          <a:xfrm>
            <a:off x="791580" y="5518102"/>
            <a:ext cx="7596844" cy="646331"/>
          </a:xfrm>
          <a:prstGeom prst="rect">
            <a:avLst/>
          </a:prstGeom>
          <a:noFill/>
        </p:spPr>
        <p:txBody>
          <a:bodyPr wrap="square" rtlCol="0">
            <a:spAutoFit/>
          </a:bodyPr>
          <a:lstStyle/>
          <a:p>
            <a:r>
              <a:rPr lang="ja-JP" altLang="en-US" sz="3600" dirty="0"/>
              <a:t>新規顧客</a:t>
            </a:r>
            <a:r>
              <a:rPr lang="ja-JP" altLang="en-US" sz="3600" dirty="0" smtClean="0"/>
              <a:t>を獲得することが大切である</a:t>
            </a:r>
            <a:endParaRPr kumimoji="1" lang="ja-JP" altLang="en-US" sz="3600" dirty="0"/>
          </a:p>
        </p:txBody>
      </p:sp>
    </p:spTree>
    <p:extLst>
      <p:ext uri="{BB962C8B-B14F-4D97-AF65-F5344CB8AC3E}">
        <p14:creationId xmlns:p14="http://schemas.microsoft.com/office/powerpoint/2010/main" val="312286539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線コネクタ 3"/>
          <p:cNvCxnSpPr/>
          <p:nvPr/>
        </p:nvCxnSpPr>
        <p:spPr>
          <a:xfrm>
            <a:off x="251520" y="1196752"/>
            <a:ext cx="8640960" cy="0"/>
          </a:xfrm>
          <a:prstGeom prst="line">
            <a:avLst/>
          </a:prstGeom>
          <a:ln/>
        </p:spPr>
        <p:style>
          <a:lnRef idx="2">
            <a:schemeClr val="accent1"/>
          </a:lnRef>
          <a:fillRef idx="0">
            <a:schemeClr val="accent1"/>
          </a:fillRef>
          <a:effectRef idx="1">
            <a:schemeClr val="accent1"/>
          </a:effectRef>
          <a:fontRef idx="minor">
            <a:schemeClr val="tx1"/>
          </a:fontRef>
        </p:style>
      </p:cxnSp>
      <p:sp>
        <p:nvSpPr>
          <p:cNvPr id="5" name="テキスト ボックス 4"/>
          <p:cNvSpPr txBox="1"/>
          <p:nvPr/>
        </p:nvSpPr>
        <p:spPr>
          <a:xfrm>
            <a:off x="539552" y="488866"/>
            <a:ext cx="4968552" cy="707886"/>
          </a:xfrm>
          <a:prstGeom prst="rect">
            <a:avLst/>
          </a:prstGeom>
          <a:noFill/>
        </p:spPr>
        <p:txBody>
          <a:bodyPr wrap="square" rtlCol="0">
            <a:spAutoFit/>
          </a:bodyPr>
          <a:lstStyle/>
          <a:p>
            <a:r>
              <a:rPr lang="ja-JP" altLang="en-US" sz="4000" dirty="0"/>
              <a:t>ブランドにとって</a:t>
            </a:r>
            <a:endParaRPr kumimoji="1" lang="ja-JP" altLang="en-US" sz="4000" dirty="0"/>
          </a:p>
        </p:txBody>
      </p:sp>
      <p:sp>
        <p:nvSpPr>
          <p:cNvPr id="6" name="正方形/長方形 5"/>
          <p:cNvSpPr/>
          <p:nvPr/>
        </p:nvSpPr>
        <p:spPr>
          <a:xfrm>
            <a:off x="4139952" y="2204864"/>
            <a:ext cx="1872208" cy="1008112"/>
          </a:xfrm>
          <a:prstGeom prst="rect">
            <a:avLst/>
          </a:prstGeom>
          <a:solidFill>
            <a:srgbClr val="FF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smtClean="0">
                <a:solidFill>
                  <a:schemeClr val="tx1"/>
                </a:solidFill>
              </a:rPr>
              <a:t>維持</a:t>
            </a:r>
            <a:endParaRPr kumimoji="1" lang="ja-JP" altLang="en-US" sz="3600" dirty="0">
              <a:solidFill>
                <a:schemeClr val="tx1"/>
              </a:solidFill>
            </a:endParaRPr>
          </a:p>
        </p:txBody>
      </p:sp>
      <p:sp>
        <p:nvSpPr>
          <p:cNvPr id="7" name="正方形/長方形 6"/>
          <p:cNvSpPr/>
          <p:nvPr/>
        </p:nvSpPr>
        <p:spPr>
          <a:xfrm>
            <a:off x="6084168" y="2204864"/>
            <a:ext cx="1872208" cy="1008112"/>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smtClean="0">
                <a:solidFill>
                  <a:schemeClr val="tx1"/>
                </a:solidFill>
              </a:rPr>
              <a:t>離反</a:t>
            </a:r>
            <a:endParaRPr kumimoji="1" lang="ja-JP" altLang="en-US" sz="3600" dirty="0">
              <a:solidFill>
                <a:schemeClr val="tx1"/>
              </a:solidFill>
            </a:endParaRPr>
          </a:p>
        </p:txBody>
      </p:sp>
      <p:sp>
        <p:nvSpPr>
          <p:cNvPr id="8" name="正方形/長方形 7"/>
          <p:cNvSpPr/>
          <p:nvPr/>
        </p:nvSpPr>
        <p:spPr>
          <a:xfrm>
            <a:off x="6084168" y="3254192"/>
            <a:ext cx="1872208" cy="1008112"/>
          </a:xfrm>
          <a:prstGeom prst="rect">
            <a:avLst/>
          </a:prstGeom>
          <a:solidFill>
            <a:srgbClr val="CC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4800" dirty="0">
                <a:solidFill>
                  <a:schemeClr val="tx1"/>
                </a:solidFill>
              </a:rPr>
              <a:t>△</a:t>
            </a:r>
            <a:endParaRPr kumimoji="1" lang="ja-JP" altLang="en-US" sz="4800" dirty="0">
              <a:solidFill>
                <a:schemeClr val="tx1"/>
              </a:solidFill>
            </a:endParaRPr>
          </a:p>
        </p:txBody>
      </p:sp>
      <p:sp>
        <p:nvSpPr>
          <p:cNvPr id="9" name="正方形/長方形 8"/>
          <p:cNvSpPr/>
          <p:nvPr/>
        </p:nvSpPr>
        <p:spPr>
          <a:xfrm>
            <a:off x="6084168" y="4308741"/>
            <a:ext cx="1872208" cy="1008112"/>
          </a:xfrm>
          <a:prstGeom prst="rect">
            <a:avLst/>
          </a:prstGeom>
          <a:solidFill>
            <a:srgbClr val="66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4800" dirty="0" smtClean="0">
                <a:solidFill>
                  <a:schemeClr val="tx1"/>
                </a:solidFill>
              </a:rPr>
              <a:t>×</a:t>
            </a:r>
            <a:endParaRPr kumimoji="1" lang="ja-JP" altLang="en-US" sz="4800" dirty="0">
              <a:solidFill>
                <a:schemeClr val="tx1"/>
              </a:solidFill>
            </a:endParaRPr>
          </a:p>
        </p:txBody>
      </p:sp>
      <p:sp>
        <p:nvSpPr>
          <p:cNvPr id="10" name="正方形/長方形 9"/>
          <p:cNvSpPr/>
          <p:nvPr/>
        </p:nvSpPr>
        <p:spPr>
          <a:xfrm>
            <a:off x="4139952" y="4308741"/>
            <a:ext cx="1872208" cy="1008112"/>
          </a:xfrm>
          <a:prstGeom prst="rect">
            <a:avLst/>
          </a:prstGeom>
          <a:solidFill>
            <a:srgbClr val="CC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800" dirty="0" smtClean="0">
                <a:solidFill>
                  <a:schemeClr val="tx1"/>
                </a:solidFill>
              </a:rPr>
              <a:t>△</a:t>
            </a:r>
            <a:endParaRPr kumimoji="1" lang="ja-JP" altLang="en-US" sz="4800" dirty="0">
              <a:solidFill>
                <a:schemeClr val="tx1"/>
              </a:solidFill>
            </a:endParaRPr>
          </a:p>
        </p:txBody>
      </p:sp>
      <p:sp>
        <p:nvSpPr>
          <p:cNvPr id="11" name="正方形/長方形 10"/>
          <p:cNvSpPr/>
          <p:nvPr/>
        </p:nvSpPr>
        <p:spPr>
          <a:xfrm>
            <a:off x="4139952" y="3254192"/>
            <a:ext cx="1872208" cy="1008112"/>
          </a:xfrm>
          <a:prstGeom prst="rect">
            <a:avLst/>
          </a:prstGeom>
          <a:solidFill>
            <a:srgbClr val="FF9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800" dirty="0" smtClean="0">
                <a:solidFill>
                  <a:schemeClr val="tx1"/>
                </a:solidFill>
              </a:rPr>
              <a:t>◎</a:t>
            </a:r>
            <a:endParaRPr kumimoji="1" lang="ja-JP" altLang="en-US" sz="4800" dirty="0">
              <a:solidFill>
                <a:schemeClr val="tx1"/>
              </a:solidFill>
            </a:endParaRPr>
          </a:p>
        </p:txBody>
      </p:sp>
      <p:sp>
        <p:nvSpPr>
          <p:cNvPr id="12" name="正方形/長方形 11"/>
          <p:cNvSpPr/>
          <p:nvPr/>
        </p:nvSpPr>
        <p:spPr>
          <a:xfrm>
            <a:off x="2195736" y="4308741"/>
            <a:ext cx="1872208" cy="1008112"/>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smtClean="0">
                <a:solidFill>
                  <a:schemeClr val="tx1"/>
                </a:solidFill>
              </a:rPr>
              <a:t>失敗</a:t>
            </a:r>
            <a:endParaRPr kumimoji="1" lang="ja-JP" altLang="en-US" sz="3600" dirty="0">
              <a:solidFill>
                <a:schemeClr val="tx1"/>
              </a:solidFill>
            </a:endParaRPr>
          </a:p>
        </p:txBody>
      </p:sp>
      <p:sp>
        <p:nvSpPr>
          <p:cNvPr id="13" name="正方形/長方形 12"/>
          <p:cNvSpPr/>
          <p:nvPr/>
        </p:nvSpPr>
        <p:spPr>
          <a:xfrm>
            <a:off x="2195736" y="3254192"/>
            <a:ext cx="1872208" cy="1008112"/>
          </a:xfrm>
          <a:prstGeom prst="rect">
            <a:avLst/>
          </a:prstGeom>
          <a:solidFill>
            <a:srgbClr val="FF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smtClean="0">
                <a:solidFill>
                  <a:schemeClr val="tx1"/>
                </a:solidFill>
              </a:rPr>
              <a:t>獲得</a:t>
            </a:r>
            <a:endParaRPr kumimoji="1" lang="ja-JP" altLang="en-US" sz="3600" dirty="0">
              <a:solidFill>
                <a:schemeClr val="tx1"/>
              </a:solidFill>
            </a:endParaRPr>
          </a:p>
        </p:txBody>
      </p:sp>
      <p:sp>
        <p:nvSpPr>
          <p:cNvPr id="15" name="正方形/長方形 14"/>
          <p:cNvSpPr/>
          <p:nvPr/>
        </p:nvSpPr>
        <p:spPr>
          <a:xfrm>
            <a:off x="4139952" y="1556792"/>
            <a:ext cx="3816424" cy="576064"/>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3200" dirty="0" smtClean="0"/>
              <a:t>既存顧客</a:t>
            </a:r>
            <a:endParaRPr kumimoji="1" lang="ja-JP" altLang="en-US" sz="3200" dirty="0"/>
          </a:p>
        </p:txBody>
      </p:sp>
      <p:sp>
        <p:nvSpPr>
          <p:cNvPr id="18" name="正方形/長方形 17"/>
          <p:cNvSpPr/>
          <p:nvPr/>
        </p:nvSpPr>
        <p:spPr>
          <a:xfrm>
            <a:off x="976043" y="3284984"/>
            <a:ext cx="1147685" cy="206266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3200" dirty="0" smtClean="0"/>
              <a:t>新規</a:t>
            </a:r>
            <a:endParaRPr kumimoji="1" lang="en-US" altLang="ja-JP" sz="3200" dirty="0" smtClean="0"/>
          </a:p>
          <a:p>
            <a:pPr algn="ctr"/>
            <a:r>
              <a:rPr lang="ja-JP" altLang="en-US" sz="3200" dirty="0"/>
              <a:t>顧客</a:t>
            </a:r>
            <a:endParaRPr kumimoji="1" lang="ja-JP" altLang="en-US" sz="3200" dirty="0"/>
          </a:p>
        </p:txBody>
      </p:sp>
      <p:sp>
        <p:nvSpPr>
          <p:cNvPr id="20" name="テキスト ボックス 19"/>
          <p:cNvSpPr txBox="1"/>
          <p:nvPr/>
        </p:nvSpPr>
        <p:spPr>
          <a:xfrm>
            <a:off x="976043" y="5589240"/>
            <a:ext cx="7268365" cy="954107"/>
          </a:xfrm>
          <a:prstGeom prst="rect">
            <a:avLst/>
          </a:prstGeom>
          <a:noFill/>
        </p:spPr>
        <p:txBody>
          <a:bodyPr wrap="square" rtlCol="0">
            <a:spAutoFit/>
          </a:bodyPr>
          <a:lstStyle/>
          <a:p>
            <a:r>
              <a:rPr kumimoji="1" lang="ja-JP" altLang="en-US" sz="2800" dirty="0" smtClean="0"/>
              <a:t>ブランドにとって既存顧客を維持しつつ、</a:t>
            </a:r>
            <a:endParaRPr kumimoji="1" lang="en-US" altLang="ja-JP" sz="2800" dirty="0" smtClean="0"/>
          </a:p>
          <a:p>
            <a:r>
              <a:rPr kumimoji="1" lang="ja-JP" altLang="en-US" sz="2800" dirty="0" smtClean="0"/>
              <a:t>新規顧客を獲得できる付録が良い付録である</a:t>
            </a:r>
            <a:endParaRPr kumimoji="1" lang="ja-JP" altLang="en-US" sz="2800" dirty="0"/>
          </a:p>
        </p:txBody>
      </p:sp>
      <p:sp>
        <p:nvSpPr>
          <p:cNvPr id="2" name="スライド番号プレースホルダー 1"/>
          <p:cNvSpPr>
            <a:spLocks noGrp="1"/>
          </p:cNvSpPr>
          <p:nvPr>
            <p:ph type="sldNum" sz="quarter" idx="12"/>
          </p:nvPr>
        </p:nvSpPr>
        <p:spPr/>
        <p:txBody>
          <a:bodyPr/>
          <a:lstStyle/>
          <a:p>
            <a:fld id="{A2B17106-9453-43BE-954C-8C89DC38CEFF}" type="slidenum">
              <a:rPr kumimoji="1" lang="ja-JP" altLang="en-US" sz="1800" smtClean="0">
                <a:latin typeface="HGPｺﾞｼｯｸE" pitchFamily="50" charset="-128"/>
                <a:ea typeface="HGPｺﾞｼｯｸE" pitchFamily="50" charset="-128"/>
              </a:rPr>
              <a:t>24</a:t>
            </a:fld>
            <a:endParaRPr kumimoji="1" lang="ja-JP" altLang="en-US" sz="1800" dirty="0">
              <a:latin typeface="HGPｺﾞｼｯｸE" pitchFamily="50" charset="-128"/>
              <a:ea typeface="HGPｺﾞｼｯｸE" pitchFamily="50" charset="-128"/>
            </a:endParaRPr>
          </a:p>
        </p:txBody>
      </p:sp>
    </p:spTree>
    <p:extLst>
      <p:ext uri="{BB962C8B-B14F-4D97-AF65-F5344CB8AC3E}">
        <p14:creationId xmlns:p14="http://schemas.microsoft.com/office/powerpoint/2010/main" val="86288171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線コネクタ 1"/>
          <p:cNvCxnSpPr/>
          <p:nvPr/>
        </p:nvCxnSpPr>
        <p:spPr>
          <a:xfrm>
            <a:off x="251520" y="1196752"/>
            <a:ext cx="8640960" cy="0"/>
          </a:xfrm>
          <a:prstGeom prst="line">
            <a:avLst/>
          </a:prstGeom>
          <a:ln/>
        </p:spPr>
        <p:style>
          <a:lnRef idx="2">
            <a:schemeClr val="accent1"/>
          </a:lnRef>
          <a:fillRef idx="0">
            <a:schemeClr val="accent1"/>
          </a:fillRef>
          <a:effectRef idx="1">
            <a:schemeClr val="accent1"/>
          </a:effectRef>
          <a:fontRef idx="minor">
            <a:schemeClr val="tx1"/>
          </a:fontRef>
        </p:style>
      </p:cxnSp>
      <p:sp>
        <p:nvSpPr>
          <p:cNvPr id="3" name="テキスト ボックス 2"/>
          <p:cNvSpPr txBox="1"/>
          <p:nvPr/>
        </p:nvSpPr>
        <p:spPr>
          <a:xfrm>
            <a:off x="395536" y="550421"/>
            <a:ext cx="7344816" cy="646331"/>
          </a:xfrm>
          <a:prstGeom prst="rect">
            <a:avLst/>
          </a:prstGeom>
          <a:noFill/>
        </p:spPr>
        <p:txBody>
          <a:bodyPr wrap="square" rtlCol="0">
            <a:spAutoFit/>
          </a:bodyPr>
          <a:lstStyle/>
          <a:p>
            <a:r>
              <a:rPr kumimoji="1" lang="ja-JP" altLang="en-US" sz="3600" dirty="0" smtClean="0"/>
              <a:t>既存顧客を維持する</a:t>
            </a:r>
            <a:r>
              <a:rPr kumimoji="1" lang="ja-JP" altLang="en-US" sz="3600" dirty="0" smtClean="0"/>
              <a:t>ため</a:t>
            </a:r>
            <a:r>
              <a:rPr lang="ja-JP" altLang="en-US" sz="3600" dirty="0" smtClean="0"/>
              <a:t>の条件</a:t>
            </a:r>
            <a:endParaRPr kumimoji="1" lang="ja-JP" altLang="en-US" sz="3600" dirty="0"/>
          </a:p>
        </p:txBody>
      </p:sp>
      <p:sp>
        <p:nvSpPr>
          <p:cNvPr id="4" name="テキスト ボックス 3"/>
          <p:cNvSpPr txBox="1"/>
          <p:nvPr/>
        </p:nvSpPr>
        <p:spPr>
          <a:xfrm>
            <a:off x="395536" y="1484784"/>
            <a:ext cx="8496944" cy="3477875"/>
          </a:xfrm>
          <a:prstGeom prst="rect">
            <a:avLst/>
          </a:prstGeom>
          <a:noFill/>
        </p:spPr>
        <p:txBody>
          <a:bodyPr wrap="square" rtlCol="0">
            <a:spAutoFit/>
          </a:bodyPr>
          <a:lstStyle/>
          <a:p>
            <a:r>
              <a:rPr kumimoji="1" lang="ja-JP" altLang="en-US" sz="4400" dirty="0" smtClean="0"/>
              <a:t>・正規品との類似度の</a:t>
            </a:r>
            <a:r>
              <a:rPr kumimoji="1" lang="ja-JP" altLang="en-US" sz="4400" dirty="0" smtClean="0"/>
              <a:t>低さ</a:t>
            </a:r>
            <a:endParaRPr kumimoji="1" lang="en-US" altLang="ja-JP" sz="4400" dirty="0" smtClean="0"/>
          </a:p>
          <a:p>
            <a:r>
              <a:rPr lang="ja-JP" altLang="en-US" sz="4400" dirty="0"/>
              <a:t>　</a:t>
            </a:r>
            <a:r>
              <a:rPr kumimoji="1" lang="ja-JP" altLang="en-US" sz="4400" dirty="0" smtClean="0"/>
              <a:t>（メインカテゴリー</a:t>
            </a:r>
            <a:r>
              <a:rPr kumimoji="1" lang="ja-JP" altLang="en-US" sz="4400" dirty="0" smtClean="0"/>
              <a:t>は</a:t>
            </a:r>
            <a:r>
              <a:rPr kumimoji="1" lang="ja-JP" altLang="en-US" sz="4400" dirty="0" smtClean="0"/>
              <a:t>ダメ）</a:t>
            </a:r>
            <a:endParaRPr kumimoji="1" lang="en-US" altLang="ja-JP" sz="4400" dirty="0" smtClean="0"/>
          </a:p>
          <a:p>
            <a:r>
              <a:rPr lang="ja-JP" altLang="en-US" sz="4400" dirty="0" smtClean="0"/>
              <a:t>・限定品であること</a:t>
            </a:r>
            <a:endParaRPr lang="en-US" altLang="ja-JP" sz="4400" dirty="0" smtClean="0"/>
          </a:p>
          <a:p>
            <a:r>
              <a:rPr kumimoji="1" lang="ja-JP" altLang="en-US" sz="4400" dirty="0" smtClean="0"/>
              <a:t>・品質（高すぎても低すぎても</a:t>
            </a:r>
            <a:r>
              <a:rPr kumimoji="1" lang="ja-JP" altLang="en-US" sz="4400" dirty="0" smtClean="0"/>
              <a:t>ダメ）</a:t>
            </a:r>
            <a:endParaRPr kumimoji="1" lang="en-US" altLang="ja-JP" sz="4400" dirty="0" smtClean="0"/>
          </a:p>
          <a:p>
            <a:r>
              <a:rPr lang="ja-JP" altLang="en-US" sz="4400" dirty="0" smtClean="0"/>
              <a:t>・期待を裏切らないようにする</a:t>
            </a:r>
            <a:endParaRPr kumimoji="1" lang="ja-JP" altLang="en-US" sz="4400" dirty="0"/>
          </a:p>
        </p:txBody>
      </p:sp>
      <p:sp>
        <p:nvSpPr>
          <p:cNvPr id="5" name="スライド番号プレースホルダー 4"/>
          <p:cNvSpPr>
            <a:spLocks noGrp="1"/>
          </p:cNvSpPr>
          <p:nvPr>
            <p:ph type="sldNum" sz="quarter" idx="12"/>
          </p:nvPr>
        </p:nvSpPr>
        <p:spPr/>
        <p:txBody>
          <a:bodyPr/>
          <a:lstStyle/>
          <a:p>
            <a:fld id="{A2B17106-9453-43BE-954C-8C89DC38CEFF}" type="slidenum">
              <a:rPr kumimoji="1" lang="ja-JP" altLang="en-US" sz="1800" smtClean="0">
                <a:latin typeface="HGPｺﾞｼｯｸE" pitchFamily="50" charset="-128"/>
                <a:ea typeface="HGPｺﾞｼｯｸE" pitchFamily="50" charset="-128"/>
              </a:rPr>
              <a:t>25</a:t>
            </a:fld>
            <a:endParaRPr kumimoji="1" lang="ja-JP" altLang="en-US" sz="1800" dirty="0">
              <a:latin typeface="HGPｺﾞｼｯｸE" pitchFamily="50" charset="-128"/>
              <a:ea typeface="HGPｺﾞｼｯｸE" pitchFamily="50" charset="-128"/>
            </a:endParaRPr>
          </a:p>
        </p:txBody>
      </p:sp>
    </p:spTree>
    <p:extLst>
      <p:ext uri="{BB962C8B-B14F-4D97-AF65-F5344CB8AC3E}">
        <p14:creationId xmlns:p14="http://schemas.microsoft.com/office/powerpoint/2010/main" val="99986859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線コネクタ 1"/>
          <p:cNvCxnSpPr/>
          <p:nvPr/>
        </p:nvCxnSpPr>
        <p:spPr>
          <a:xfrm>
            <a:off x="251520" y="1196752"/>
            <a:ext cx="8640960" cy="0"/>
          </a:xfrm>
          <a:prstGeom prst="line">
            <a:avLst/>
          </a:prstGeom>
          <a:ln/>
        </p:spPr>
        <p:style>
          <a:lnRef idx="2">
            <a:schemeClr val="accent1"/>
          </a:lnRef>
          <a:fillRef idx="0">
            <a:schemeClr val="accent1"/>
          </a:fillRef>
          <a:effectRef idx="1">
            <a:schemeClr val="accent1"/>
          </a:effectRef>
          <a:fontRef idx="minor">
            <a:schemeClr val="tx1"/>
          </a:fontRef>
        </p:style>
      </p:cxnSp>
      <p:sp>
        <p:nvSpPr>
          <p:cNvPr id="3" name="テキスト ボックス 2"/>
          <p:cNvSpPr txBox="1"/>
          <p:nvPr/>
        </p:nvSpPr>
        <p:spPr>
          <a:xfrm>
            <a:off x="395536" y="550421"/>
            <a:ext cx="7344816" cy="646331"/>
          </a:xfrm>
          <a:prstGeom prst="rect">
            <a:avLst/>
          </a:prstGeom>
          <a:noFill/>
        </p:spPr>
        <p:txBody>
          <a:bodyPr wrap="square" rtlCol="0">
            <a:spAutoFit/>
          </a:bodyPr>
          <a:lstStyle/>
          <a:p>
            <a:r>
              <a:rPr kumimoji="1" lang="ja-JP" altLang="en-US" sz="3600" dirty="0" smtClean="0"/>
              <a:t>新規顧客を獲得する</a:t>
            </a:r>
            <a:r>
              <a:rPr kumimoji="1" lang="ja-JP" altLang="en-US" sz="3600" dirty="0" smtClean="0"/>
              <a:t>ための条件</a:t>
            </a:r>
            <a:endParaRPr kumimoji="1" lang="ja-JP" altLang="en-US" sz="3600" dirty="0"/>
          </a:p>
        </p:txBody>
      </p:sp>
      <p:sp>
        <p:nvSpPr>
          <p:cNvPr id="4" name="テキスト ボックス 3"/>
          <p:cNvSpPr txBox="1"/>
          <p:nvPr/>
        </p:nvSpPr>
        <p:spPr>
          <a:xfrm>
            <a:off x="125760" y="1628800"/>
            <a:ext cx="8892480" cy="4585871"/>
          </a:xfrm>
          <a:prstGeom prst="rect">
            <a:avLst/>
          </a:prstGeom>
          <a:noFill/>
        </p:spPr>
        <p:txBody>
          <a:bodyPr wrap="square" rtlCol="0">
            <a:spAutoFit/>
          </a:bodyPr>
          <a:lstStyle/>
          <a:p>
            <a:r>
              <a:rPr kumimoji="1" lang="ja-JP" altLang="en-US" sz="4400" dirty="0" smtClean="0"/>
              <a:t>　・</a:t>
            </a:r>
            <a:r>
              <a:rPr kumimoji="1" lang="ja-JP" altLang="en-US" sz="4400" dirty="0" smtClean="0"/>
              <a:t>類似度の</a:t>
            </a:r>
            <a:r>
              <a:rPr kumimoji="1" lang="ja-JP" altLang="en-US" sz="4400" dirty="0" smtClean="0"/>
              <a:t>高さ</a:t>
            </a:r>
            <a:endParaRPr kumimoji="1" lang="en-US" altLang="ja-JP" sz="4400" dirty="0" smtClean="0"/>
          </a:p>
          <a:p>
            <a:r>
              <a:rPr lang="ja-JP" altLang="en-US" sz="4400" dirty="0" smtClean="0"/>
              <a:t>　・常に期待や基準</a:t>
            </a:r>
            <a:endParaRPr lang="en-US" altLang="ja-JP" sz="4400" dirty="0" smtClean="0"/>
          </a:p>
          <a:p>
            <a:r>
              <a:rPr lang="ja-JP" altLang="en-US" sz="4400" dirty="0"/>
              <a:t>　</a:t>
            </a:r>
            <a:r>
              <a:rPr lang="ja-JP" altLang="en-US" sz="4400" dirty="0" smtClean="0"/>
              <a:t>　（価格面、性能面）を上回っている</a:t>
            </a:r>
            <a:endParaRPr lang="en-US" altLang="ja-JP" sz="4400" dirty="0" smtClean="0"/>
          </a:p>
          <a:p>
            <a:r>
              <a:rPr lang="ja-JP" altLang="en-US" sz="4400" dirty="0" smtClean="0"/>
              <a:t>　　　場合</a:t>
            </a:r>
            <a:endParaRPr lang="en-US" altLang="ja-JP" sz="4400" dirty="0" smtClean="0"/>
          </a:p>
          <a:p>
            <a:r>
              <a:rPr kumimoji="1" lang="ja-JP" altLang="en-US" sz="4400" dirty="0" smtClean="0"/>
              <a:t>　・そのブランドに関与することでス</a:t>
            </a:r>
            <a:endParaRPr kumimoji="1" lang="en-US" altLang="ja-JP" sz="4400" dirty="0" smtClean="0"/>
          </a:p>
          <a:p>
            <a:r>
              <a:rPr lang="ja-JP" altLang="en-US" sz="4400" dirty="0" smtClean="0"/>
              <a:t>　　</a:t>
            </a:r>
            <a:r>
              <a:rPr kumimoji="1" lang="ja-JP" altLang="en-US" sz="4400" dirty="0" smtClean="0"/>
              <a:t>テータスを得られる場合</a:t>
            </a:r>
            <a:endParaRPr kumimoji="1" lang="en-US" altLang="ja-JP" sz="4400" dirty="0" smtClean="0"/>
          </a:p>
          <a:p>
            <a:endParaRPr kumimoji="1" lang="ja-JP" altLang="en-US" sz="2800" dirty="0"/>
          </a:p>
        </p:txBody>
      </p:sp>
      <p:sp>
        <p:nvSpPr>
          <p:cNvPr id="5" name="スライド番号プレースホルダー 4"/>
          <p:cNvSpPr>
            <a:spLocks noGrp="1"/>
          </p:cNvSpPr>
          <p:nvPr>
            <p:ph type="sldNum" sz="quarter" idx="12"/>
          </p:nvPr>
        </p:nvSpPr>
        <p:spPr/>
        <p:txBody>
          <a:bodyPr/>
          <a:lstStyle/>
          <a:p>
            <a:fld id="{A2B17106-9453-43BE-954C-8C89DC38CEFF}" type="slidenum">
              <a:rPr kumimoji="1" lang="ja-JP" altLang="en-US" sz="1800" smtClean="0">
                <a:latin typeface="HGPｺﾞｼｯｸE" pitchFamily="50" charset="-128"/>
                <a:ea typeface="HGPｺﾞｼｯｸE" pitchFamily="50" charset="-128"/>
              </a:rPr>
              <a:t>26</a:t>
            </a:fld>
            <a:endParaRPr kumimoji="1" lang="ja-JP" altLang="en-US" sz="1800" dirty="0">
              <a:latin typeface="HGPｺﾞｼｯｸE" pitchFamily="50" charset="-128"/>
              <a:ea typeface="HGPｺﾞｼｯｸE" pitchFamily="50" charset="-128"/>
            </a:endParaRPr>
          </a:p>
        </p:txBody>
      </p:sp>
    </p:spTree>
    <p:extLst>
      <p:ext uri="{BB962C8B-B14F-4D97-AF65-F5344CB8AC3E}">
        <p14:creationId xmlns:p14="http://schemas.microsoft.com/office/powerpoint/2010/main" val="382105440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A2B17106-9453-43BE-954C-8C89DC38CEFF}" type="slidenum">
              <a:rPr kumimoji="1" lang="ja-JP" altLang="en-US" smtClean="0"/>
              <a:t>27</a:t>
            </a:fld>
            <a:endParaRPr kumimoji="1" lang="ja-JP" altLang="en-US" dirty="0"/>
          </a:p>
        </p:txBody>
      </p:sp>
      <p:sp>
        <p:nvSpPr>
          <p:cNvPr id="3" name="テキスト ボックス 2"/>
          <p:cNvSpPr txBox="1"/>
          <p:nvPr/>
        </p:nvSpPr>
        <p:spPr>
          <a:xfrm>
            <a:off x="1007604" y="548680"/>
            <a:ext cx="3060340" cy="646331"/>
          </a:xfrm>
          <a:prstGeom prst="rect">
            <a:avLst/>
          </a:prstGeom>
          <a:noFill/>
        </p:spPr>
        <p:txBody>
          <a:bodyPr wrap="square" rtlCol="0">
            <a:spAutoFit/>
          </a:bodyPr>
          <a:lstStyle/>
          <a:p>
            <a:r>
              <a:rPr kumimoji="1" lang="ja-JP" altLang="en-US" sz="3600" dirty="0" smtClean="0"/>
              <a:t>仮説の方向性</a:t>
            </a:r>
            <a:endParaRPr kumimoji="1" lang="ja-JP" altLang="en-US" sz="3600" dirty="0"/>
          </a:p>
        </p:txBody>
      </p:sp>
      <p:sp>
        <p:nvSpPr>
          <p:cNvPr id="5" name="テキスト ボックス 4"/>
          <p:cNvSpPr txBox="1"/>
          <p:nvPr/>
        </p:nvSpPr>
        <p:spPr>
          <a:xfrm>
            <a:off x="395536" y="2276872"/>
            <a:ext cx="8748464" cy="3046988"/>
          </a:xfrm>
          <a:prstGeom prst="rect">
            <a:avLst/>
          </a:prstGeom>
          <a:noFill/>
        </p:spPr>
        <p:txBody>
          <a:bodyPr wrap="square" rtlCol="0">
            <a:spAutoFit/>
          </a:bodyPr>
          <a:lstStyle/>
          <a:p>
            <a:r>
              <a:rPr kumimoji="1" lang="ja-JP" altLang="en-US" sz="4800" dirty="0" smtClean="0"/>
              <a:t>新規と既存の顧客を取り入れる付録を研究する。</a:t>
            </a:r>
            <a:endParaRPr kumimoji="1" lang="en-US" altLang="ja-JP" sz="4800" dirty="0" smtClean="0"/>
          </a:p>
          <a:p>
            <a:r>
              <a:rPr lang="ja-JP" altLang="en-US" sz="4800" dirty="0" smtClean="0"/>
              <a:t>（パターンや法則など）</a:t>
            </a:r>
            <a:endParaRPr lang="en-US" altLang="ja-JP" sz="4800" dirty="0" smtClean="0"/>
          </a:p>
          <a:p>
            <a:endParaRPr lang="en-US" altLang="ja-JP" sz="4800" dirty="0"/>
          </a:p>
        </p:txBody>
      </p:sp>
    </p:spTree>
    <p:extLst>
      <p:ext uri="{BB962C8B-B14F-4D97-AF65-F5344CB8AC3E}">
        <p14:creationId xmlns:p14="http://schemas.microsoft.com/office/powerpoint/2010/main" val="213188304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836713"/>
            <a:ext cx="7772400" cy="936104"/>
          </a:xfrm>
        </p:spPr>
        <p:txBody>
          <a:bodyPr/>
          <a:lstStyle/>
          <a:p>
            <a:r>
              <a:rPr kumimoji="1" lang="ja-JP" altLang="en-US" dirty="0" smtClean="0"/>
              <a:t>参考文献</a:t>
            </a:r>
            <a:endParaRPr kumimoji="1" lang="ja-JP" altLang="en-US" dirty="0"/>
          </a:p>
        </p:txBody>
      </p:sp>
      <p:sp>
        <p:nvSpPr>
          <p:cNvPr id="4" name="スライド番号プレースホルダー 3"/>
          <p:cNvSpPr>
            <a:spLocks noGrp="1"/>
          </p:cNvSpPr>
          <p:nvPr>
            <p:ph type="sldNum" sz="quarter" idx="12"/>
          </p:nvPr>
        </p:nvSpPr>
        <p:spPr/>
        <p:txBody>
          <a:bodyPr/>
          <a:lstStyle/>
          <a:p>
            <a:fld id="{A2B17106-9453-43BE-954C-8C89DC38CEFF}" type="slidenum">
              <a:rPr kumimoji="1" lang="ja-JP" altLang="en-US" smtClean="0"/>
              <a:t>28</a:t>
            </a:fld>
            <a:endParaRPr kumimoji="1" lang="ja-JP" altLang="en-US" dirty="0"/>
          </a:p>
        </p:txBody>
      </p:sp>
      <p:sp>
        <p:nvSpPr>
          <p:cNvPr id="6" name="テキスト ボックス 5"/>
          <p:cNvSpPr txBox="1"/>
          <p:nvPr/>
        </p:nvSpPr>
        <p:spPr>
          <a:xfrm>
            <a:off x="233772" y="1844824"/>
            <a:ext cx="8676456" cy="3108543"/>
          </a:xfrm>
          <a:prstGeom prst="rect">
            <a:avLst/>
          </a:prstGeom>
          <a:noFill/>
        </p:spPr>
        <p:txBody>
          <a:bodyPr wrap="square" rtlCol="0">
            <a:spAutoFit/>
          </a:bodyPr>
          <a:lstStyle/>
          <a:p>
            <a:r>
              <a:rPr lang="ja-JP" altLang="en-US" sz="2800" dirty="0">
                <a:latin typeface="HGPｺﾞｼｯｸE" pitchFamily="50" charset="-128"/>
                <a:ea typeface="HGPｺﾞｼｯｸE" pitchFamily="50" charset="-128"/>
              </a:rPr>
              <a:t>・</a:t>
            </a:r>
            <a:r>
              <a:rPr lang="zh-TW" altLang="en-US" sz="2800" dirty="0" smtClean="0">
                <a:latin typeface="HGPｺﾞｼｯｸE" pitchFamily="50" charset="-128"/>
                <a:ea typeface="HGPｺﾞｼｯｸE" pitchFamily="50" charset="-128"/>
              </a:rPr>
              <a:t>出版</a:t>
            </a:r>
            <a:r>
              <a:rPr lang="zh-TW" altLang="en-US" sz="2800" dirty="0">
                <a:latin typeface="HGPｺﾞｼｯｸE" pitchFamily="50" charset="-128"/>
                <a:ea typeface="HGPｺﾞｼｯｸE" pitchFamily="50" charset="-128"/>
              </a:rPr>
              <a:t>指標</a:t>
            </a:r>
            <a:r>
              <a:rPr lang="zh-TW" altLang="en-US" sz="2800" dirty="0" smtClean="0">
                <a:latin typeface="HGPｺﾞｼｯｸE" pitchFamily="50" charset="-128"/>
                <a:ea typeface="HGPｺﾞｼｯｸE" pitchFamily="50" charset="-128"/>
              </a:rPr>
              <a:t>年報</a:t>
            </a:r>
            <a:r>
              <a:rPr lang="ja-JP" altLang="en-US" sz="2800" dirty="0" smtClean="0">
                <a:latin typeface="HGPｺﾞｼｯｸE" pitchFamily="50" charset="-128"/>
                <a:ea typeface="HGPｺﾞｼｯｸE" pitchFamily="50" charset="-128"/>
              </a:rPr>
              <a:t>　</a:t>
            </a:r>
            <a:r>
              <a:rPr lang="en-US" altLang="zh-TW" sz="2800" dirty="0" smtClean="0">
                <a:latin typeface="HGPｺﾞｼｯｸE" pitchFamily="50" charset="-128"/>
                <a:ea typeface="HGPｺﾞｼｯｸE" pitchFamily="50" charset="-128"/>
              </a:rPr>
              <a:t>2004</a:t>
            </a:r>
            <a:r>
              <a:rPr lang="ja-JP" altLang="en-US" sz="2800" dirty="0" smtClean="0">
                <a:latin typeface="HGPｺﾞｼｯｸE" pitchFamily="50" charset="-128"/>
                <a:ea typeface="HGPｺﾞｼｯｸE" pitchFamily="50" charset="-128"/>
              </a:rPr>
              <a:t>～</a:t>
            </a:r>
            <a:r>
              <a:rPr lang="en-US" altLang="ja-JP" sz="2800" dirty="0" smtClean="0">
                <a:latin typeface="HGPｺﾞｼｯｸE" pitchFamily="50" charset="-128"/>
                <a:ea typeface="HGPｺﾞｼｯｸE" pitchFamily="50" charset="-128"/>
              </a:rPr>
              <a:t>20</a:t>
            </a:r>
            <a:r>
              <a:rPr lang="en-US" altLang="zh-TW" sz="2800" dirty="0" smtClean="0">
                <a:latin typeface="HGPｺﾞｼｯｸE" pitchFamily="50" charset="-128"/>
                <a:ea typeface="HGPｺﾞｼｯｸE" pitchFamily="50" charset="-128"/>
              </a:rPr>
              <a:t>12</a:t>
            </a:r>
            <a:r>
              <a:rPr lang="zh-TW" altLang="en-US" sz="2800" dirty="0" smtClean="0">
                <a:latin typeface="HGPｺﾞｼｯｸE" pitchFamily="50" charset="-128"/>
                <a:ea typeface="HGPｺﾞｼｯｸE" pitchFamily="50" charset="-128"/>
              </a:rPr>
              <a:t>年</a:t>
            </a:r>
            <a:endParaRPr lang="en-US" altLang="zh-TW" sz="2800" dirty="0" smtClean="0">
              <a:latin typeface="HGPｺﾞｼｯｸE" pitchFamily="50" charset="-128"/>
              <a:ea typeface="HGPｺﾞｼｯｸE" pitchFamily="50" charset="-128"/>
            </a:endParaRPr>
          </a:p>
          <a:p>
            <a:r>
              <a:rPr lang="ja-JP" altLang="en-US" sz="2800" dirty="0">
                <a:latin typeface="HGPｺﾞｼｯｸE" pitchFamily="50" charset="-128"/>
                <a:ea typeface="HGPｺﾞｼｯｸE" pitchFamily="50" charset="-128"/>
              </a:rPr>
              <a:t>・日本経済新聞　</a:t>
            </a:r>
            <a:r>
              <a:rPr lang="en-US" altLang="ja-JP" sz="2800" dirty="0" smtClean="0">
                <a:latin typeface="HGPｺﾞｼｯｸE" pitchFamily="50" charset="-128"/>
                <a:ea typeface="HGPｺﾞｼｯｸE" pitchFamily="50" charset="-128"/>
              </a:rPr>
              <a:t>2011</a:t>
            </a:r>
            <a:r>
              <a:rPr lang="ja-JP" altLang="en-US" sz="2800" dirty="0">
                <a:latin typeface="HGPｺﾞｼｯｸE" pitchFamily="50" charset="-128"/>
                <a:ea typeface="HGPｺﾞｼｯｸE" pitchFamily="50" charset="-128"/>
              </a:rPr>
              <a:t>年</a:t>
            </a:r>
            <a:r>
              <a:rPr lang="en-US" altLang="ja-JP" sz="2800" dirty="0">
                <a:latin typeface="HGPｺﾞｼｯｸE" pitchFamily="50" charset="-128"/>
                <a:ea typeface="HGPｺﾞｼｯｸE" pitchFamily="50" charset="-128"/>
              </a:rPr>
              <a:t>8</a:t>
            </a:r>
            <a:r>
              <a:rPr lang="ja-JP" altLang="en-US" sz="2800" dirty="0">
                <a:latin typeface="HGPｺﾞｼｯｸE" pitchFamily="50" charset="-128"/>
                <a:ea typeface="HGPｺﾞｼｯｸE" pitchFamily="50" charset="-128"/>
              </a:rPr>
              <a:t>月</a:t>
            </a:r>
            <a:r>
              <a:rPr lang="en-US" altLang="ja-JP" sz="2800" dirty="0">
                <a:latin typeface="HGPｺﾞｼｯｸE" pitchFamily="50" charset="-128"/>
                <a:ea typeface="HGPｺﾞｼｯｸE" pitchFamily="50" charset="-128"/>
              </a:rPr>
              <a:t>9</a:t>
            </a:r>
            <a:r>
              <a:rPr lang="ja-JP" altLang="en-US" sz="2800" dirty="0" smtClean="0">
                <a:latin typeface="HGPｺﾞｼｯｸE" pitchFamily="50" charset="-128"/>
                <a:ea typeface="HGPｺﾞｼｯｸE" pitchFamily="50" charset="-128"/>
              </a:rPr>
              <a:t>日号</a:t>
            </a:r>
            <a:endParaRPr lang="en-US" altLang="ja-JP" sz="2800" dirty="0" smtClean="0">
              <a:latin typeface="HGPｺﾞｼｯｸE" pitchFamily="50" charset="-128"/>
              <a:ea typeface="HGPｺﾞｼｯｸE" pitchFamily="50" charset="-128"/>
            </a:endParaRPr>
          </a:p>
          <a:p>
            <a:r>
              <a:rPr lang="ja-JP" altLang="en-US" sz="2800" dirty="0" smtClean="0">
                <a:latin typeface="HGPｺﾞｼｯｸE" pitchFamily="50" charset="-128"/>
                <a:ea typeface="HGPｺﾞｼｯｸE" pitchFamily="50" charset="-128"/>
              </a:rPr>
              <a:t>・日経ビジネス　</a:t>
            </a:r>
            <a:r>
              <a:rPr lang="en-US" altLang="ja-JP" sz="2800" dirty="0" smtClean="0">
                <a:latin typeface="HGPｺﾞｼｯｸE" pitchFamily="50" charset="-128"/>
                <a:ea typeface="HGPｺﾞｼｯｸE" pitchFamily="50" charset="-128"/>
              </a:rPr>
              <a:t>2008</a:t>
            </a:r>
            <a:r>
              <a:rPr lang="ja-JP" altLang="en-US" sz="2800" dirty="0" smtClean="0">
                <a:latin typeface="HGPｺﾞｼｯｸE" pitchFamily="50" charset="-128"/>
                <a:ea typeface="HGPｺﾞｼｯｸE" pitchFamily="50" charset="-128"/>
              </a:rPr>
              <a:t>年</a:t>
            </a:r>
            <a:r>
              <a:rPr lang="en-US" altLang="ja-JP" sz="2800" dirty="0" smtClean="0">
                <a:latin typeface="HGPｺﾞｼｯｸE" pitchFamily="50" charset="-128"/>
                <a:ea typeface="HGPｺﾞｼｯｸE" pitchFamily="50" charset="-128"/>
              </a:rPr>
              <a:t>8</a:t>
            </a:r>
            <a:r>
              <a:rPr lang="ja-JP" altLang="en-US" sz="2800" dirty="0" smtClean="0">
                <a:latin typeface="HGPｺﾞｼｯｸE" pitchFamily="50" charset="-128"/>
                <a:ea typeface="HGPｺﾞｼｯｸE" pitchFamily="50" charset="-128"/>
              </a:rPr>
              <a:t>月</a:t>
            </a:r>
            <a:r>
              <a:rPr lang="en-US" altLang="ja-JP" sz="2800" dirty="0" smtClean="0">
                <a:latin typeface="HGPｺﾞｼｯｸE" pitchFamily="50" charset="-128"/>
                <a:ea typeface="HGPｺﾞｼｯｸE" pitchFamily="50" charset="-128"/>
              </a:rPr>
              <a:t>4</a:t>
            </a:r>
            <a:r>
              <a:rPr lang="ja-JP" altLang="en-US" sz="2800" dirty="0" smtClean="0">
                <a:latin typeface="HGPｺﾞｼｯｸE" pitchFamily="50" charset="-128"/>
                <a:ea typeface="HGPｺﾞｼｯｸE" pitchFamily="50" charset="-128"/>
              </a:rPr>
              <a:t>日号</a:t>
            </a:r>
            <a:endParaRPr lang="en-US" altLang="ja-JP" sz="2800" dirty="0" smtClean="0">
              <a:latin typeface="HGPｺﾞｼｯｸE" pitchFamily="50" charset="-128"/>
              <a:ea typeface="HGPｺﾞｼｯｸE" pitchFamily="50" charset="-128"/>
            </a:endParaRPr>
          </a:p>
          <a:p>
            <a:r>
              <a:rPr lang="ja-JP" altLang="en-US" sz="2800" dirty="0" smtClean="0">
                <a:latin typeface="HGPｺﾞｼｯｸE" pitchFamily="50" charset="-128"/>
                <a:ea typeface="HGPｺﾞｼｯｸE" pitchFamily="50" charset="-128"/>
              </a:rPr>
              <a:t>・日経ビジネス　</a:t>
            </a:r>
            <a:r>
              <a:rPr lang="en-US" altLang="ja-JP" sz="2800" dirty="0" smtClean="0">
                <a:latin typeface="HGPｺﾞｼｯｸE" pitchFamily="50" charset="-128"/>
                <a:ea typeface="HGPｺﾞｼｯｸE" pitchFamily="50" charset="-128"/>
              </a:rPr>
              <a:t>2010</a:t>
            </a:r>
            <a:r>
              <a:rPr lang="ja-JP" altLang="en-US" sz="2800" dirty="0" smtClean="0">
                <a:latin typeface="HGPｺﾞｼｯｸE" pitchFamily="50" charset="-128"/>
                <a:ea typeface="HGPｺﾞｼｯｸE" pitchFamily="50" charset="-128"/>
              </a:rPr>
              <a:t>年</a:t>
            </a:r>
            <a:r>
              <a:rPr lang="en-US" altLang="ja-JP" sz="2800" dirty="0" smtClean="0">
                <a:latin typeface="HGPｺﾞｼｯｸE" pitchFamily="50" charset="-128"/>
                <a:ea typeface="HGPｺﾞｼｯｸE" pitchFamily="50" charset="-128"/>
              </a:rPr>
              <a:t>7</a:t>
            </a:r>
            <a:r>
              <a:rPr lang="ja-JP" altLang="en-US" sz="2800" dirty="0" smtClean="0">
                <a:latin typeface="HGPｺﾞｼｯｸE" pitchFamily="50" charset="-128"/>
                <a:ea typeface="HGPｺﾞｼｯｸE" pitchFamily="50" charset="-128"/>
              </a:rPr>
              <a:t>月</a:t>
            </a:r>
            <a:r>
              <a:rPr lang="en-US" altLang="ja-JP" sz="2800" dirty="0" smtClean="0">
                <a:latin typeface="HGPｺﾞｼｯｸE" pitchFamily="50" charset="-128"/>
                <a:ea typeface="HGPｺﾞｼｯｸE" pitchFamily="50" charset="-128"/>
              </a:rPr>
              <a:t>12</a:t>
            </a:r>
            <a:r>
              <a:rPr lang="ja-JP" altLang="en-US" sz="2800" dirty="0" smtClean="0">
                <a:latin typeface="HGPｺﾞｼｯｸE" pitchFamily="50" charset="-128"/>
                <a:ea typeface="HGPｺﾞｼｯｸE" pitchFamily="50" charset="-128"/>
              </a:rPr>
              <a:t>日号</a:t>
            </a:r>
            <a:endParaRPr lang="en-US" altLang="ja-JP" sz="2800" dirty="0" smtClean="0">
              <a:latin typeface="HGPｺﾞｼｯｸE" pitchFamily="50" charset="-128"/>
              <a:ea typeface="HGPｺﾞｼｯｸE" pitchFamily="50" charset="-128"/>
            </a:endParaRPr>
          </a:p>
          <a:p>
            <a:r>
              <a:rPr lang="ja-JP" altLang="en-US" sz="2800" dirty="0" smtClean="0">
                <a:latin typeface="HGPｺﾞｼｯｸE" pitchFamily="50" charset="-128"/>
                <a:ea typeface="HGPｺﾞｼｯｸE" pitchFamily="50" charset="-128"/>
              </a:rPr>
              <a:t>・東洋経済オンライン　</a:t>
            </a:r>
            <a:r>
              <a:rPr lang="en-US" altLang="ja-JP" sz="2800" dirty="0" smtClean="0">
                <a:latin typeface="HGPｺﾞｼｯｸE" pitchFamily="50" charset="-128"/>
                <a:ea typeface="HGPｺﾞｼｯｸE" pitchFamily="50" charset="-128"/>
              </a:rPr>
              <a:t>2012</a:t>
            </a:r>
            <a:r>
              <a:rPr lang="ja-JP" altLang="en-US" sz="2800" dirty="0" smtClean="0">
                <a:latin typeface="HGPｺﾞｼｯｸE" pitchFamily="50" charset="-128"/>
                <a:ea typeface="HGPｺﾞｼｯｸE" pitchFamily="50" charset="-128"/>
              </a:rPr>
              <a:t>年</a:t>
            </a:r>
            <a:r>
              <a:rPr lang="en-US" altLang="ja-JP" sz="2800" dirty="0" smtClean="0">
                <a:latin typeface="HGPｺﾞｼｯｸE" pitchFamily="50" charset="-128"/>
                <a:ea typeface="HGPｺﾞｼｯｸE" pitchFamily="50" charset="-128"/>
              </a:rPr>
              <a:t>8</a:t>
            </a:r>
            <a:r>
              <a:rPr lang="ja-JP" altLang="en-US" sz="2800" dirty="0" smtClean="0">
                <a:latin typeface="HGPｺﾞｼｯｸE" pitchFamily="50" charset="-128"/>
                <a:ea typeface="HGPｺﾞｼｯｸE" pitchFamily="50" charset="-128"/>
              </a:rPr>
              <a:t>月</a:t>
            </a:r>
            <a:r>
              <a:rPr lang="en-US" altLang="ja-JP" sz="2800" dirty="0" smtClean="0">
                <a:latin typeface="HGPｺﾞｼｯｸE" pitchFamily="50" charset="-128"/>
                <a:ea typeface="HGPｺﾞｼｯｸE" pitchFamily="50" charset="-128"/>
              </a:rPr>
              <a:t>3</a:t>
            </a:r>
            <a:r>
              <a:rPr lang="ja-JP" altLang="en-US" sz="2800" dirty="0" smtClean="0">
                <a:latin typeface="HGPｺﾞｼｯｸE" pitchFamily="50" charset="-128"/>
                <a:ea typeface="HGPｺﾞｼｯｸE" pitchFamily="50" charset="-128"/>
              </a:rPr>
              <a:t>日号</a:t>
            </a:r>
            <a:endParaRPr lang="en-US" altLang="ja-JP" sz="2800" dirty="0" smtClean="0">
              <a:latin typeface="HGPｺﾞｼｯｸE" pitchFamily="50" charset="-128"/>
              <a:ea typeface="HGPｺﾞｼｯｸE" pitchFamily="50" charset="-128"/>
            </a:endParaRPr>
          </a:p>
          <a:p>
            <a:r>
              <a:rPr lang="ja-JP" altLang="en-US" sz="2800" dirty="0" smtClean="0">
                <a:latin typeface="HGPｺﾞｼｯｸE" pitchFamily="50" charset="-128"/>
                <a:ea typeface="HGPｺﾞｼｯｸE" pitchFamily="50" charset="-128"/>
              </a:rPr>
              <a:t>・編集会議　第</a:t>
            </a:r>
            <a:r>
              <a:rPr lang="en-US" altLang="ja-JP" sz="2800" dirty="0" smtClean="0">
                <a:latin typeface="HGPｺﾞｼｯｸE" pitchFamily="50" charset="-128"/>
                <a:ea typeface="HGPｺﾞｼｯｸE" pitchFamily="50" charset="-128"/>
              </a:rPr>
              <a:t>95</a:t>
            </a:r>
            <a:r>
              <a:rPr lang="ja-JP" altLang="en-US" sz="2800" dirty="0" smtClean="0">
                <a:latin typeface="HGPｺﾞｼｯｸE" pitchFamily="50" charset="-128"/>
                <a:ea typeface="HGPｺﾞｼｯｸE" pitchFamily="50" charset="-128"/>
              </a:rPr>
              <a:t>号</a:t>
            </a:r>
            <a:endParaRPr lang="en-US" altLang="ja-JP" sz="2800" dirty="0" smtClean="0">
              <a:latin typeface="HGPｺﾞｼｯｸE" pitchFamily="50" charset="-128"/>
              <a:ea typeface="HGPｺﾞｼｯｸE" pitchFamily="50" charset="-128"/>
            </a:endParaRPr>
          </a:p>
          <a:p>
            <a:r>
              <a:rPr lang="ja-JP" altLang="en-US" sz="2800" dirty="0" smtClean="0">
                <a:latin typeface="HGPｺﾞｼｯｸE" pitchFamily="50" charset="-128"/>
                <a:ea typeface="HGPｺﾞｼｯｸE" pitchFamily="50" charset="-128"/>
              </a:rPr>
              <a:t>・出版年鑑　</a:t>
            </a:r>
            <a:r>
              <a:rPr lang="en-US" altLang="ja-JP" sz="2800" dirty="0" smtClean="0">
                <a:latin typeface="HGPｺﾞｼｯｸE" pitchFamily="50" charset="-128"/>
                <a:ea typeface="HGPｺﾞｼｯｸE" pitchFamily="50" charset="-128"/>
              </a:rPr>
              <a:t>ABC</a:t>
            </a:r>
            <a:endParaRPr lang="en-US" altLang="zh-TW" sz="2800" dirty="0" smtClean="0">
              <a:latin typeface="HGPｺﾞｼｯｸE" pitchFamily="50" charset="-128"/>
              <a:ea typeface="HGPｺﾞｼｯｸE" pitchFamily="50" charset="-128"/>
            </a:endParaRPr>
          </a:p>
        </p:txBody>
      </p:sp>
    </p:spTree>
    <p:extLst>
      <p:ext uri="{BB962C8B-B14F-4D97-AF65-F5344CB8AC3E}">
        <p14:creationId xmlns:p14="http://schemas.microsoft.com/office/powerpoint/2010/main" val="27787540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線コネクタ 4"/>
          <p:cNvCxnSpPr/>
          <p:nvPr/>
        </p:nvCxnSpPr>
        <p:spPr>
          <a:xfrm>
            <a:off x="251520" y="1196752"/>
            <a:ext cx="8640960" cy="0"/>
          </a:xfrm>
          <a:prstGeom prst="line">
            <a:avLst/>
          </a:prstGeom>
          <a:ln/>
        </p:spPr>
        <p:style>
          <a:lnRef idx="2">
            <a:schemeClr val="accent5"/>
          </a:lnRef>
          <a:fillRef idx="0">
            <a:schemeClr val="accent5"/>
          </a:fillRef>
          <a:effectRef idx="1">
            <a:schemeClr val="accent5"/>
          </a:effectRef>
          <a:fontRef idx="minor">
            <a:schemeClr val="tx1"/>
          </a:fontRef>
        </p:style>
      </p:cxnSp>
      <p:sp>
        <p:nvSpPr>
          <p:cNvPr id="12" name="テキスト ボックス 11"/>
          <p:cNvSpPr txBox="1"/>
          <p:nvPr/>
        </p:nvSpPr>
        <p:spPr>
          <a:xfrm>
            <a:off x="272347" y="488866"/>
            <a:ext cx="8136904" cy="707886"/>
          </a:xfrm>
          <a:prstGeom prst="rect">
            <a:avLst/>
          </a:prstGeom>
          <a:noFill/>
        </p:spPr>
        <p:txBody>
          <a:bodyPr wrap="square" rtlCol="0">
            <a:spAutoFit/>
          </a:bodyPr>
          <a:lstStyle/>
          <a:p>
            <a:r>
              <a:rPr kumimoji="1" lang="ja-JP" altLang="en-US" sz="4000" dirty="0" smtClean="0"/>
              <a:t>最近、</a:t>
            </a:r>
            <a:r>
              <a:rPr lang="ja-JP" altLang="en-US" sz="4000" dirty="0"/>
              <a:t>付録</a:t>
            </a:r>
            <a:r>
              <a:rPr kumimoji="1" lang="ja-JP" altLang="en-US" sz="4000" dirty="0" smtClean="0"/>
              <a:t>付き雑誌がよく見られる</a:t>
            </a:r>
            <a:endParaRPr kumimoji="1" lang="ja-JP" altLang="en-US" sz="4000" dirty="0"/>
          </a:p>
        </p:txBody>
      </p:sp>
      <p:sp>
        <p:nvSpPr>
          <p:cNvPr id="13" name="テキスト ボックス 12"/>
          <p:cNvSpPr txBox="1"/>
          <p:nvPr/>
        </p:nvSpPr>
        <p:spPr>
          <a:xfrm>
            <a:off x="449542" y="1435914"/>
            <a:ext cx="8244916" cy="523220"/>
          </a:xfrm>
          <a:prstGeom prst="rect">
            <a:avLst/>
          </a:prstGeom>
          <a:noFill/>
        </p:spPr>
        <p:txBody>
          <a:bodyPr wrap="square" rtlCol="0">
            <a:spAutoFit/>
          </a:bodyPr>
          <a:lstStyle/>
          <a:p>
            <a:r>
              <a:rPr kumimoji="1" lang="ja-JP" altLang="en-US" sz="2800" dirty="0" smtClean="0"/>
              <a:t>書店で</a:t>
            </a:r>
            <a:r>
              <a:rPr lang="ja-JP" altLang="en-US" sz="2800" dirty="0" smtClean="0"/>
              <a:t>は目につきやすい目立つ場所に置かれている</a:t>
            </a:r>
            <a:endParaRPr kumimoji="1" lang="ja-JP" altLang="en-US" sz="28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3548" y="2060848"/>
            <a:ext cx="8136904" cy="4320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スライド番号プレースホルダー 2"/>
          <p:cNvSpPr>
            <a:spLocks noGrp="1"/>
          </p:cNvSpPr>
          <p:nvPr>
            <p:ph type="sldNum" sz="quarter" idx="12"/>
          </p:nvPr>
        </p:nvSpPr>
        <p:spPr/>
        <p:txBody>
          <a:bodyPr/>
          <a:lstStyle/>
          <a:p>
            <a:fld id="{A2B17106-9453-43BE-954C-8C89DC38CEFF}" type="slidenum">
              <a:rPr kumimoji="1" lang="ja-JP" altLang="en-US" sz="1800" smtClean="0">
                <a:latin typeface="HGPｺﾞｼｯｸE" pitchFamily="50" charset="-128"/>
                <a:ea typeface="HGPｺﾞｼｯｸE" pitchFamily="50" charset="-128"/>
              </a:rPr>
              <a:t>3</a:t>
            </a:fld>
            <a:endParaRPr kumimoji="1" lang="ja-JP" altLang="en-US" sz="1800">
              <a:latin typeface="HGPｺﾞｼｯｸE" pitchFamily="50" charset="-128"/>
              <a:ea typeface="HGPｺﾞｼｯｸE" pitchFamily="50" charset="-128"/>
            </a:endParaRPr>
          </a:p>
        </p:txBody>
      </p:sp>
    </p:spTree>
    <p:extLst>
      <p:ext uri="{BB962C8B-B14F-4D97-AF65-F5344CB8AC3E}">
        <p14:creationId xmlns:p14="http://schemas.microsoft.com/office/powerpoint/2010/main" val="1701239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角丸四角形 1"/>
          <p:cNvSpPr/>
          <p:nvPr/>
        </p:nvSpPr>
        <p:spPr>
          <a:xfrm>
            <a:off x="320711" y="404664"/>
            <a:ext cx="8496944" cy="2880320"/>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kumimoji="1" lang="ja-JP" altLang="en-US"/>
          </a:p>
        </p:txBody>
      </p:sp>
      <p:sp>
        <p:nvSpPr>
          <p:cNvPr id="3" name="角丸四角形 2"/>
          <p:cNvSpPr/>
          <p:nvPr/>
        </p:nvSpPr>
        <p:spPr>
          <a:xfrm>
            <a:off x="323528" y="3501008"/>
            <a:ext cx="8496944" cy="2880320"/>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kumimoji="1" lang="ja-JP" altLang="en-US"/>
          </a:p>
        </p:txBody>
      </p:sp>
      <p:sp>
        <p:nvSpPr>
          <p:cNvPr id="4" name="テキスト ボックス 3"/>
          <p:cNvSpPr txBox="1"/>
          <p:nvPr/>
        </p:nvSpPr>
        <p:spPr>
          <a:xfrm>
            <a:off x="359318" y="548680"/>
            <a:ext cx="4248472" cy="2431435"/>
          </a:xfrm>
          <a:prstGeom prst="rect">
            <a:avLst/>
          </a:prstGeom>
          <a:noFill/>
        </p:spPr>
        <p:txBody>
          <a:bodyPr wrap="square" rtlCol="0">
            <a:spAutoFit/>
          </a:bodyPr>
          <a:lstStyle/>
          <a:p>
            <a:r>
              <a:rPr kumimoji="1" lang="ja-JP" altLang="en-US" sz="3200" dirty="0" smtClean="0"/>
              <a:t>◆ファッション雑誌</a:t>
            </a:r>
            <a:endParaRPr kumimoji="1" lang="en-US" altLang="ja-JP" sz="3200" dirty="0" smtClean="0"/>
          </a:p>
          <a:p>
            <a:r>
              <a:rPr lang="ja-JP" altLang="en-US" dirty="0"/>
              <a:t>・</a:t>
            </a:r>
            <a:r>
              <a:rPr lang="ja-JP" altLang="en-US" sz="2400" dirty="0" smtClean="0"/>
              <a:t>流行のファッションなどの記事</a:t>
            </a:r>
            <a:endParaRPr lang="en-US" altLang="ja-JP" sz="2400" dirty="0" smtClean="0"/>
          </a:p>
          <a:p>
            <a:r>
              <a:rPr lang="ja-JP" altLang="en-US" sz="2400" dirty="0"/>
              <a:t>　</a:t>
            </a:r>
            <a:r>
              <a:rPr lang="ja-JP" altLang="en-US" sz="2400" dirty="0" smtClean="0"/>
              <a:t>で構成されている。</a:t>
            </a:r>
            <a:endParaRPr lang="en-US" altLang="ja-JP" sz="2400" dirty="0" smtClean="0"/>
          </a:p>
          <a:p>
            <a:r>
              <a:rPr lang="ja-JP" altLang="en-US" sz="2400" dirty="0" smtClean="0"/>
              <a:t>・</a:t>
            </a:r>
            <a:r>
              <a:rPr kumimoji="1" lang="ja-JP" altLang="en-US" sz="2400" dirty="0" smtClean="0"/>
              <a:t>人気ブランドとコラボレーショ</a:t>
            </a:r>
            <a:endParaRPr kumimoji="1" lang="en-US" altLang="ja-JP" sz="2400" dirty="0" smtClean="0"/>
          </a:p>
          <a:p>
            <a:r>
              <a:rPr lang="ja-JP" altLang="en-US" sz="2400" dirty="0"/>
              <a:t>　</a:t>
            </a:r>
            <a:r>
              <a:rPr kumimoji="1" lang="ja-JP" altLang="en-US" sz="2400" dirty="0" smtClean="0"/>
              <a:t>した豪華付録が付いている。</a:t>
            </a:r>
            <a:endParaRPr kumimoji="1" lang="en-US" altLang="ja-JP" sz="2400" dirty="0" smtClean="0"/>
          </a:p>
          <a:p>
            <a:r>
              <a:rPr lang="ja-JP" altLang="en-US" sz="2400" dirty="0" smtClean="0"/>
              <a:t>・値段は</a:t>
            </a:r>
            <a:r>
              <a:rPr lang="en-US" altLang="ja-JP" sz="2400" dirty="0" smtClean="0"/>
              <a:t>600</a:t>
            </a:r>
            <a:r>
              <a:rPr lang="ja-JP" altLang="en-US" sz="2400" dirty="0" smtClean="0"/>
              <a:t>円～</a:t>
            </a:r>
            <a:r>
              <a:rPr lang="en-US" altLang="ja-JP" sz="2400" dirty="0" smtClean="0"/>
              <a:t>800</a:t>
            </a:r>
            <a:r>
              <a:rPr lang="ja-JP" altLang="en-US" sz="2400" dirty="0" smtClean="0"/>
              <a:t>円前後</a:t>
            </a:r>
            <a:endParaRPr kumimoji="1" lang="ja-JP" altLang="en-US" sz="2400" dirty="0"/>
          </a:p>
        </p:txBody>
      </p:sp>
      <p:sp>
        <p:nvSpPr>
          <p:cNvPr id="5" name="テキスト ボックス 4"/>
          <p:cNvSpPr txBox="1"/>
          <p:nvPr/>
        </p:nvSpPr>
        <p:spPr>
          <a:xfrm>
            <a:off x="359318" y="3717032"/>
            <a:ext cx="4356698" cy="2431435"/>
          </a:xfrm>
          <a:prstGeom prst="rect">
            <a:avLst/>
          </a:prstGeom>
          <a:noFill/>
        </p:spPr>
        <p:txBody>
          <a:bodyPr wrap="square" rtlCol="0">
            <a:spAutoFit/>
          </a:bodyPr>
          <a:lstStyle/>
          <a:p>
            <a:r>
              <a:rPr lang="ja-JP" altLang="en-US" sz="3200" dirty="0"/>
              <a:t>◆</a:t>
            </a:r>
            <a:r>
              <a:rPr kumimoji="1" lang="ja-JP" altLang="en-US" sz="3200" dirty="0" smtClean="0"/>
              <a:t>ブランドムック</a:t>
            </a:r>
            <a:endParaRPr kumimoji="1" lang="en-US" altLang="ja-JP" sz="3200" dirty="0" smtClean="0"/>
          </a:p>
          <a:p>
            <a:r>
              <a:rPr lang="ja-JP" altLang="en-US" sz="2400" dirty="0" smtClean="0"/>
              <a:t>・ある特定のブランドの情報や</a:t>
            </a:r>
            <a:endParaRPr lang="en-US" altLang="ja-JP" sz="2400" dirty="0" smtClean="0"/>
          </a:p>
          <a:p>
            <a:r>
              <a:rPr lang="ja-JP" altLang="en-US" sz="2400" dirty="0"/>
              <a:t>　</a:t>
            </a:r>
            <a:r>
              <a:rPr lang="ja-JP" altLang="en-US" sz="2400" dirty="0" smtClean="0"/>
              <a:t>出版されたシーズンのカタログ</a:t>
            </a:r>
            <a:endParaRPr lang="en-US" altLang="ja-JP" sz="2400" dirty="0" smtClean="0"/>
          </a:p>
          <a:p>
            <a:r>
              <a:rPr kumimoji="1" lang="ja-JP" altLang="en-US" sz="2400" dirty="0" smtClean="0"/>
              <a:t>・ブランドの限定付録が</a:t>
            </a:r>
            <a:endParaRPr kumimoji="1" lang="en-US" altLang="ja-JP" sz="2400" dirty="0" smtClean="0"/>
          </a:p>
          <a:p>
            <a:r>
              <a:rPr lang="ja-JP" altLang="en-US" sz="2400" dirty="0"/>
              <a:t>　</a:t>
            </a:r>
            <a:r>
              <a:rPr kumimoji="1" lang="ja-JP" altLang="en-US" sz="2400" dirty="0" smtClean="0"/>
              <a:t>付いている</a:t>
            </a:r>
            <a:endParaRPr kumimoji="1" lang="en-US" altLang="ja-JP" sz="2400" dirty="0" smtClean="0"/>
          </a:p>
          <a:p>
            <a:r>
              <a:rPr lang="ja-JP" altLang="en-US" sz="2400" dirty="0" smtClean="0"/>
              <a:t>・値段は</a:t>
            </a:r>
            <a:r>
              <a:rPr lang="en-US" altLang="ja-JP" sz="2400" dirty="0" smtClean="0"/>
              <a:t>1,000</a:t>
            </a:r>
            <a:r>
              <a:rPr lang="ja-JP" altLang="en-US" sz="2400" dirty="0" smtClean="0"/>
              <a:t>円～</a:t>
            </a:r>
            <a:r>
              <a:rPr lang="en-US" altLang="ja-JP" sz="2400" dirty="0" smtClean="0"/>
              <a:t>2,000</a:t>
            </a:r>
            <a:r>
              <a:rPr lang="ja-JP" altLang="en-US" sz="2400" dirty="0" smtClean="0"/>
              <a:t>円前後</a:t>
            </a:r>
            <a:endParaRPr kumimoji="1" lang="ja-JP" altLang="en-US" sz="24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69183" y="589935"/>
            <a:ext cx="4054160" cy="2535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07790" y="3686028"/>
            <a:ext cx="3875309" cy="2573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スライド番号プレースホルダー 5"/>
          <p:cNvSpPr>
            <a:spLocks noGrp="1"/>
          </p:cNvSpPr>
          <p:nvPr>
            <p:ph type="sldNum" sz="quarter" idx="12"/>
          </p:nvPr>
        </p:nvSpPr>
        <p:spPr/>
        <p:txBody>
          <a:bodyPr/>
          <a:lstStyle/>
          <a:p>
            <a:fld id="{A2B17106-9453-43BE-954C-8C89DC38CEFF}" type="slidenum">
              <a:rPr kumimoji="1" lang="ja-JP" altLang="en-US" sz="1800" smtClean="0">
                <a:latin typeface="HGPｺﾞｼｯｸE" pitchFamily="50" charset="-128"/>
                <a:ea typeface="HGPｺﾞｼｯｸE" pitchFamily="50" charset="-128"/>
              </a:rPr>
              <a:t>4</a:t>
            </a:fld>
            <a:endParaRPr kumimoji="1" lang="ja-JP" altLang="en-US" sz="1800">
              <a:latin typeface="HGPｺﾞｼｯｸE" pitchFamily="50" charset="-128"/>
              <a:ea typeface="HGPｺﾞｼｯｸE" pitchFamily="50" charset="-128"/>
            </a:endParaRPr>
          </a:p>
        </p:txBody>
      </p:sp>
    </p:spTree>
    <p:extLst>
      <p:ext uri="{BB962C8B-B14F-4D97-AF65-F5344CB8AC3E}">
        <p14:creationId xmlns:p14="http://schemas.microsoft.com/office/powerpoint/2010/main" val="904763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線コネクタ 1"/>
          <p:cNvCxnSpPr/>
          <p:nvPr/>
        </p:nvCxnSpPr>
        <p:spPr>
          <a:xfrm>
            <a:off x="251520" y="1196752"/>
            <a:ext cx="8640960" cy="0"/>
          </a:xfrm>
          <a:prstGeom prst="line">
            <a:avLst/>
          </a:prstGeom>
          <a:ln/>
        </p:spPr>
        <p:style>
          <a:lnRef idx="2">
            <a:schemeClr val="accent5"/>
          </a:lnRef>
          <a:fillRef idx="0">
            <a:schemeClr val="accent5"/>
          </a:fillRef>
          <a:effectRef idx="1">
            <a:schemeClr val="accent5"/>
          </a:effectRef>
          <a:fontRef idx="minor">
            <a:schemeClr val="tx1"/>
          </a:fontRef>
        </p:style>
      </p:cxnSp>
      <p:sp>
        <p:nvSpPr>
          <p:cNvPr id="3" name="テキスト ボックス 2"/>
          <p:cNvSpPr txBox="1"/>
          <p:nvPr/>
        </p:nvSpPr>
        <p:spPr>
          <a:xfrm>
            <a:off x="251520" y="550421"/>
            <a:ext cx="8352928" cy="646331"/>
          </a:xfrm>
          <a:prstGeom prst="rect">
            <a:avLst/>
          </a:prstGeom>
          <a:noFill/>
        </p:spPr>
        <p:txBody>
          <a:bodyPr wrap="square" rtlCol="0">
            <a:spAutoFit/>
          </a:bodyPr>
          <a:lstStyle/>
          <a:p>
            <a:r>
              <a:rPr kumimoji="1" lang="en-US" altLang="ja-JP" sz="3600" dirty="0" smtClean="0"/>
              <a:t>01</a:t>
            </a:r>
            <a:r>
              <a:rPr kumimoji="1" lang="ja-JP" altLang="en-US" sz="3600" dirty="0" smtClean="0"/>
              <a:t>年の規制緩和より豪華付録が付くように</a:t>
            </a:r>
            <a:endParaRPr kumimoji="1" lang="ja-JP" altLang="en-US" sz="36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1844824"/>
            <a:ext cx="7488832" cy="3851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テキスト ボックス 4"/>
          <p:cNvSpPr txBox="1"/>
          <p:nvPr/>
        </p:nvSpPr>
        <p:spPr>
          <a:xfrm>
            <a:off x="827584" y="1365951"/>
            <a:ext cx="4536504" cy="461665"/>
          </a:xfrm>
          <a:prstGeom prst="rect">
            <a:avLst/>
          </a:prstGeom>
          <a:noFill/>
        </p:spPr>
        <p:txBody>
          <a:bodyPr wrap="square" rtlCol="0">
            <a:spAutoFit/>
          </a:bodyPr>
          <a:lstStyle/>
          <a:p>
            <a:r>
              <a:rPr kumimoji="1" lang="ja-JP" altLang="en-US" sz="2400" b="1" dirty="0" smtClean="0"/>
              <a:t>付録添付回数の推移</a:t>
            </a:r>
            <a:endParaRPr kumimoji="1" lang="ja-JP" altLang="en-US" sz="2400" b="1" dirty="0"/>
          </a:p>
        </p:txBody>
      </p:sp>
      <p:sp>
        <p:nvSpPr>
          <p:cNvPr id="6" name="角丸四角形 5"/>
          <p:cNvSpPr/>
          <p:nvPr/>
        </p:nvSpPr>
        <p:spPr>
          <a:xfrm>
            <a:off x="1151620" y="5877272"/>
            <a:ext cx="6840760"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t>年々付録を付ける回数が増えている</a:t>
            </a:r>
            <a:endParaRPr kumimoji="1" lang="ja-JP" altLang="en-US" sz="3200" dirty="0"/>
          </a:p>
        </p:txBody>
      </p:sp>
      <p:sp>
        <p:nvSpPr>
          <p:cNvPr id="4" name="スライド番号プレースホルダー 3"/>
          <p:cNvSpPr>
            <a:spLocks noGrp="1"/>
          </p:cNvSpPr>
          <p:nvPr>
            <p:ph type="sldNum" sz="quarter" idx="12"/>
          </p:nvPr>
        </p:nvSpPr>
        <p:spPr/>
        <p:txBody>
          <a:bodyPr/>
          <a:lstStyle/>
          <a:p>
            <a:fld id="{A2B17106-9453-43BE-954C-8C89DC38CEFF}" type="slidenum">
              <a:rPr kumimoji="1" lang="ja-JP" altLang="en-US" sz="1800" smtClean="0">
                <a:latin typeface="HGPｺﾞｼｯｸE" pitchFamily="50" charset="-128"/>
                <a:ea typeface="HGPｺﾞｼｯｸE" pitchFamily="50" charset="-128"/>
              </a:rPr>
              <a:t>5</a:t>
            </a:fld>
            <a:endParaRPr kumimoji="1" lang="ja-JP" altLang="en-US" sz="1800" dirty="0">
              <a:latin typeface="HGPｺﾞｼｯｸE" pitchFamily="50" charset="-128"/>
              <a:ea typeface="HGPｺﾞｼｯｸE" pitchFamily="50" charset="-128"/>
            </a:endParaRPr>
          </a:p>
        </p:txBody>
      </p:sp>
    </p:spTree>
    <p:extLst>
      <p:ext uri="{BB962C8B-B14F-4D97-AF65-F5344CB8AC3E}">
        <p14:creationId xmlns:p14="http://schemas.microsoft.com/office/powerpoint/2010/main" val="10769718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線コネクタ 1"/>
          <p:cNvCxnSpPr/>
          <p:nvPr/>
        </p:nvCxnSpPr>
        <p:spPr>
          <a:xfrm>
            <a:off x="251520" y="1196752"/>
            <a:ext cx="8640960" cy="0"/>
          </a:xfrm>
          <a:prstGeom prst="line">
            <a:avLst/>
          </a:prstGeom>
          <a:ln/>
        </p:spPr>
        <p:style>
          <a:lnRef idx="2">
            <a:schemeClr val="accent5"/>
          </a:lnRef>
          <a:fillRef idx="0">
            <a:schemeClr val="accent5"/>
          </a:fillRef>
          <a:effectRef idx="1">
            <a:schemeClr val="accent5"/>
          </a:effectRef>
          <a:fontRef idx="minor">
            <a:schemeClr val="tx1"/>
          </a:fontRef>
        </p:style>
      </p:cxnSp>
      <p:sp>
        <p:nvSpPr>
          <p:cNvPr id="3" name="テキスト ボックス 2"/>
          <p:cNvSpPr txBox="1"/>
          <p:nvPr/>
        </p:nvSpPr>
        <p:spPr>
          <a:xfrm>
            <a:off x="280160" y="620688"/>
            <a:ext cx="8612320" cy="538609"/>
          </a:xfrm>
          <a:prstGeom prst="rect">
            <a:avLst/>
          </a:prstGeom>
          <a:noFill/>
        </p:spPr>
        <p:txBody>
          <a:bodyPr wrap="square" rtlCol="0">
            <a:spAutoFit/>
          </a:bodyPr>
          <a:lstStyle/>
          <a:p>
            <a:r>
              <a:rPr kumimoji="1" lang="ja-JP" altLang="en-US" sz="2900" dirty="0" smtClean="0"/>
              <a:t>現在、ほとんどの出版社が付録付き雑誌を出している</a:t>
            </a:r>
            <a:endParaRPr kumimoji="1" lang="ja-JP" altLang="en-US" sz="2900" dirty="0"/>
          </a:p>
        </p:txBody>
      </p:sp>
      <p:sp>
        <p:nvSpPr>
          <p:cNvPr id="4" name="角丸四角形 3"/>
          <p:cNvSpPr/>
          <p:nvPr/>
        </p:nvSpPr>
        <p:spPr>
          <a:xfrm>
            <a:off x="251520" y="1988839"/>
            <a:ext cx="8640960" cy="1406273"/>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5" name="テキスト ボックス 4"/>
          <p:cNvSpPr txBox="1"/>
          <p:nvPr/>
        </p:nvSpPr>
        <p:spPr>
          <a:xfrm>
            <a:off x="431540" y="2137977"/>
            <a:ext cx="8280920" cy="1107996"/>
          </a:xfrm>
          <a:prstGeom prst="rect">
            <a:avLst/>
          </a:prstGeom>
          <a:noFill/>
        </p:spPr>
        <p:txBody>
          <a:bodyPr wrap="square" rtlCol="0">
            <a:spAutoFit/>
          </a:bodyPr>
          <a:lstStyle/>
          <a:p>
            <a:r>
              <a:rPr lang="ja-JP" altLang="en-US" sz="2400" dirty="0" smtClean="0"/>
              <a:t>　小学館・集英社・講談社・リクルート・学研マーケティング</a:t>
            </a:r>
            <a:endParaRPr lang="en-US" altLang="ja-JP" sz="2400" dirty="0" smtClean="0"/>
          </a:p>
          <a:p>
            <a:r>
              <a:rPr lang="ja-JP" altLang="en-US" sz="2400" dirty="0"/>
              <a:t>　</a:t>
            </a:r>
            <a:r>
              <a:rPr kumimoji="1" lang="ja-JP" altLang="en-US" sz="2400" dirty="0" smtClean="0"/>
              <a:t>宝島社・主婦の友社・秋田書店</a:t>
            </a:r>
            <a:endParaRPr kumimoji="1" lang="en-US" altLang="ja-JP" sz="2400" dirty="0" smtClean="0"/>
          </a:p>
          <a:p>
            <a:pPr algn="r"/>
            <a:r>
              <a:rPr kumimoji="1" lang="ja-JP" altLang="en-US" dirty="0" smtClean="0"/>
              <a:t>など</a:t>
            </a:r>
            <a:endParaRPr kumimoji="1" lang="en-US" altLang="ja-JP" dirty="0" smtClean="0"/>
          </a:p>
        </p:txBody>
      </p:sp>
      <p:sp>
        <p:nvSpPr>
          <p:cNvPr id="6" name="角丸四角形 5"/>
          <p:cNvSpPr/>
          <p:nvPr/>
        </p:nvSpPr>
        <p:spPr>
          <a:xfrm>
            <a:off x="251520" y="4077072"/>
            <a:ext cx="8640960" cy="2304256"/>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r>
              <a:rPr kumimoji="1" lang="ja-JP" altLang="en-US" sz="2400" dirty="0" smtClean="0"/>
              <a:t> バッグ</a:t>
            </a:r>
            <a:r>
              <a:rPr kumimoji="1" lang="ja-JP" altLang="en-US" sz="2400" dirty="0" smtClean="0"/>
              <a:t>（トートバッグ・ランチバッグ・エコバッグ・保冷</a:t>
            </a:r>
            <a:r>
              <a:rPr kumimoji="1" lang="ja-JP" altLang="en-US" sz="2400" dirty="0" smtClean="0"/>
              <a:t>バッグなど</a:t>
            </a:r>
            <a:r>
              <a:rPr kumimoji="1" lang="ja-JP" altLang="en-US" sz="2400" dirty="0" smtClean="0"/>
              <a:t>）</a:t>
            </a:r>
            <a:endParaRPr kumimoji="1" lang="en-US" altLang="ja-JP" sz="2400" dirty="0" smtClean="0"/>
          </a:p>
          <a:p>
            <a:r>
              <a:rPr lang="ja-JP" altLang="en-US" sz="2400" dirty="0"/>
              <a:t> </a:t>
            </a:r>
            <a:r>
              <a:rPr lang="ja-JP" altLang="en-US" sz="2400" dirty="0" smtClean="0"/>
              <a:t>ポーチ</a:t>
            </a:r>
            <a:r>
              <a:rPr lang="ja-JP" altLang="en-US" sz="2400" dirty="0" smtClean="0"/>
              <a:t>・センス・髪飾り・アクセサリー・ハンカチ・風呂敷</a:t>
            </a:r>
            <a:endParaRPr lang="en-US" altLang="ja-JP" sz="2400" dirty="0" smtClean="0"/>
          </a:p>
          <a:p>
            <a:r>
              <a:rPr kumimoji="1" lang="ja-JP" altLang="en-US" sz="2400" dirty="0" smtClean="0"/>
              <a:t> キーカバー</a:t>
            </a:r>
            <a:r>
              <a:rPr kumimoji="1" lang="ja-JP" altLang="en-US" sz="2400" dirty="0" smtClean="0"/>
              <a:t>・ビーチサンダル・イヤフォン・スピーカー・</a:t>
            </a:r>
            <a:r>
              <a:rPr kumimoji="1" lang="en-US" altLang="ja-JP" sz="2400" dirty="0" smtClean="0"/>
              <a:t>3D</a:t>
            </a:r>
            <a:r>
              <a:rPr kumimoji="1" lang="ja-JP" altLang="en-US" sz="2400" dirty="0" smtClean="0"/>
              <a:t>メガネ</a:t>
            </a:r>
            <a:endParaRPr kumimoji="1" lang="en-US" altLang="ja-JP" sz="2400" dirty="0" smtClean="0"/>
          </a:p>
          <a:p>
            <a:r>
              <a:rPr kumimoji="1" lang="ja-JP" altLang="en-US" sz="2400" dirty="0" smtClean="0"/>
              <a:t> カトラリー</a:t>
            </a:r>
            <a:r>
              <a:rPr kumimoji="1" lang="ja-JP" altLang="en-US" sz="2400" dirty="0" smtClean="0"/>
              <a:t>・タッパー</a:t>
            </a:r>
            <a:endParaRPr kumimoji="1" lang="en-US" altLang="ja-JP" sz="2400" dirty="0" smtClean="0"/>
          </a:p>
          <a:p>
            <a:pPr algn="r"/>
            <a:r>
              <a:rPr lang="ja-JP" altLang="en-US" dirty="0"/>
              <a:t>など</a:t>
            </a:r>
            <a:endParaRPr kumimoji="1" lang="ja-JP" altLang="en-US" dirty="0"/>
          </a:p>
        </p:txBody>
      </p:sp>
      <p:sp>
        <p:nvSpPr>
          <p:cNvPr id="7" name="テキスト ボックス 6"/>
          <p:cNvSpPr txBox="1"/>
          <p:nvPr/>
        </p:nvSpPr>
        <p:spPr>
          <a:xfrm>
            <a:off x="431540" y="3582219"/>
            <a:ext cx="4896544" cy="523220"/>
          </a:xfrm>
          <a:prstGeom prst="rect">
            <a:avLst/>
          </a:prstGeom>
          <a:noFill/>
        </p:spPr>
        <p:txBody>
          <a:bodyPr wrap="square" rtlCol="0">
            <a:spAutoFit/>
          </a:bodyPr>
          <a:lstStyle/>
          <a:p>
            <a:r>
              <a:rPr kumimoji="1" lang="ja-JP" altLang="en-US" sz="2800" dirty="0" smtClean="0"/>
              <a:t>付録の種類は多種多様である</a:t>
            </a:r>
            <a:endParaRPr kumimoji="1" lang="ja-JP" altLang="en-US" sz="2800" dirty="0"/>
          </a:p>
        </p:txBody>
      </p:sp>
      <p:sp>
        <p:nvSpPr>
          <p:cNvPr id="8" name="スライド番号プレースホルダー 7"/>
          <p:cNvSpPr>
            <a:spLocks noGrp="1"/>
          </p:cNvSpPr>
          <p:nvPr>
            <p:ph type="sldNum" sz="quarter" idx="12"/>
          </p:nvPr>
        </p:nvSpPr>
        <p:spPr/>
        <p:txBody>
          <a:bodyPr/>
          <a:lstStyle/>
          <a:p>
            <a:fld id="{A2B17106-9453-43BE-954C-8C89DC38CEFF}" type="slidenum">
              <a:rPr kumimoji="1" lang="ja-JP" altLang="en-US" sz="1800" smtClean="0">
                <a:latin typeface="HGPｺﾞｼｯｸE" pitchFamily="50" charset="-128"/>
                <a:ea typeface="HGPｺﾞｼｯｸE" pitchFamily="50" charset="-128"/>
              </a:rPr>
              <a:t>6</a:t>
            </a:fld>
            <a:endParaRPr kumimoji="1" lang="ja-JP" altLang="en-US" sz="1800" dirty="0">
              <a:latin typeface="HGPｺﾞｼｯｸE" pitchFamily="50" charset="-128"/>
              <a:ea typeface="HGPｺﾞｼｯｸE" pitchFamily="50" charset="-128"/>
            </a:endParaRPr>
          </a:p>
        </p:txBody>
      </p:sp>
      <p:sp>
        <p:nvSpPr>
          <p:cNvPr id="9" name="テキスト ボックス 8"/>
          <p:cNvSpPr txBox="1"/>
          <p:nvPr/>
        </p:nvSpPr>
        <p:spPr>
          <a:xfrm>
            <a:off x="431540" y="1484784"/>
            <a:ext cx="5580620" cy="523220"/>
          </a:xfrm>
          <a:prstGeom prst="rect">
            <a:avLst/>
          </a:prstGeom>
          <a:noFill/>
        </p:spPr>
        <p:txBody>
          <a:bodyPr wrap="square" rtlCol="0">
            <a:spAutoFit/>
          </a:bodyPr>
          <a:lstStyle/>
          <a:p>
            <a:r>
              <a:rPr kumimoji="1" lang="ja-JP" altLang="en-US" sz="2800" dirty="0" smtClean="0"/>
              <a:t>付録付き雑誌を出版している出版社</a:t>
            </a:r>
            <a:endParaRPr kumimoji="1" lang="ja-JP" altLang="en-US" sz="2800" dirty="0"/>
          </a:p>
        </p:txBody>
      </p:sp>
    </p:spTree>
    <p:extLst>
      <p:ext uri="{BB962C8B-B14F-4D97-AF65-F5344CB8AC3E}">
        <p14:creationId xmlns:p14="http://schemas.microsoft.com/office/powerpoint/2010/main" val="1978086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線コネクタ 2"/>
          <p:cNvCxnSpPr/>
          <p:nvPr/>
        </p:nvCxnSpPr>
        <p:spPr>
          <a:xfrm>
            <a:off x="251520" y="1196752"/>
            <a:ext cx="8640960" cy="0"/>
          </a:xfrm>
          <a:prstGeom prst="line">
            <a:avLst/>
          </a:prstGeom>
          <a:ln/>
        </p:spPr>
        <p:style>
          <a:lnRef idx="2">
            <a:schemeClr val="accent5"/>
          </a:lnRef>
          <a:fillRef idx="0">
            <a:schemeClr val="accent5"/>
          </a:fillRef>
          <a:effectRef idx="1">
            <a:schemeClr val="accent5"/>
          </a:effectRef>
          <a:fontRef idx="minor">
            <a:schemeClr val="tx1"/>
          </a:fontRef>
        </p:style>
      </p:cxnSp>
      <p:sp>
        <p:nvSpPr>
          <p:cNvPr id="2" name="テキスト ボックス 1"/>
          <p:cNvSpPr txBox="1"/>
          <p:nvPr/>
        </p:nvSpPr>
        <p:spPr>
          <a:xfrm>
            <a:off x="467544" y="619246"/>
            <a:ext cx="8208912" cy="461665"/>
          </a:xfrm>
          <a:prstGeom prst="rect">
            <a:avLst/>
          </a:prstGeom>
          <a:noFill/>
        </p:spPr>
        <p:txBody>
          <a:bodyPr wrap="square" rtlCol="0">
            <a:spAutoFit/>
          </a:bodyPr>
          <a:lstStyle/>
          <a:p>
            <a:r>
              <a:rPr kumimoji="1" lang="ja-JP" altLang="en-US" sz="2400" dirty="0" smtClean="0"/>
              <a:t>付録付き雑誌の出版社・ブランド・書店・消費者にとっての関係</a:t>
            </a:r>
            <a:endParaRPr kumimoji="1" lang="ja-JP" altLang="en-US" sz="2400" dirty="0"/>
          </a:p>
        </p:txBody>
      </p:sp>
      <p:sp>
        <p:nvSpPr>
          <p:cNvPr id="8" name="円/楕円 7"/>
          <p:cNvSpPr/>
          <p:nvPr/>
        </p:nvSpPr>
        <p:spPr>
          <a:xfrm>
            <a:off x="251520" y="3429000"/>
            <a:ext cx="2376264" cy="1152128"/>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9" name="円/楕円 8"/>
          <p:cNvSpPr/>
          <p:nvPr/>
        </p:nvSpPr>
        <p:spPr>
          <a:xfrm>
            <a:off x="6516216" y="3429000"/>
            <a:ext cx="2376264" cy="1152128"/>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kumimoji="1" lang="ja-JP" altLang="en-US"/>
          </a:p>
        </p:txBody>
      </p:sp>
      <p:sp>
        <p:nvSpPr>
          <p:cNvPr id="10" name="円/楕円 9"/>
          <p:cNvSpPr/>
          <p:nvPr/>
        </p:nvSpPr>
        <p:spPr>
          <a:xfrm>
            <a:off x="3404473" y="5387729"/>
            <a:ext cx="2376264" cy="1152128"/>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11" name="円/楕円 10"/>
          <p:cNvSpPr/>
          <p:nvPr/>
        </p:nvSpPr>
        <p:spPr>
          <a:xfrm>
            <a:off x="3383868" y="1772816"/>
            <a:ext cx="2376264" cy="1152128"/>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3635896" y="1994937"/>
            <a:ext cx="1872208" cy="707886"/>
          </a:xfrm>
          <a:prstGeom prst="rect">
            <a:avLst/>
          </a:prstGeom>
          <a:noFill/>
        </p:spPr>
        <p:txBody>
          <a:bodyPr wrap="square" rtlCol="0">
            <a:spAutoFit/>
          </a:bodyPr>
          <a:lstStyle/>
          <a:p>
            <a:r>
              <a:rPr kumimoji="1" lang="ja-JP" altLang="en-US" sz="4000" dirty="0" smtClean="0">
                <a:solidFill>
                  <a:schemeClr val="bg1"/>
                </a:solidFill>
              </a:rPr>
              <a:t>ブランド</a:t>
            </a:r>
            <a:endParaRPr kumimoji="1" lang="ja-JP" altLang="en-US" sz="4000" dirty="0">
              <a:solidFill>
                <a:schemeClr val="bg1"/>
              </a:solidFill>
            </a:endParaRPr>
          </a:p>
        </p:txBody>
      </p:sp>
      <p:sp>
        <p:nvSpPr>
          <p:cNvPr id="13" name="テキスト ボックス 12"/>
          <p:cNvSpPr txBox="1"/>
          <p:nvPr/>
        </p:nvSpPr>
        <p:spPr>
          <a:xfrm>
            <a:off x="6864212" y="3651121"/>
            <a:ext cx="1728192" cy="707886"/>
          </a:xfrm>
          <a:prstGeom prst="rect">
            <a:avLst/>
          </a:prstGeom>
          <a:noFill/>
        </p:spPr>
        <p:txBody>
          <a:bodyPr wrap="square" rtlCol="0">
            <a:spAutoFit/>
          </a:bodyPr>
          <a:lstStyle/>
          <a:p>
            <a:r>
              <a:rPr lang="ja-JP" altLang="en-US" sz="4000" dirty="0">
                <a:solidFill>
                  <a:schemeClr val="bg1"/>
                </a:solidFill>
              </a:rPr>
              <a:t>出版社</a:t>
            </a:r>
            <a:endParaRPr kumimoji="1" lang="ja-JP" altLang="en-US" sz="4000" dirty="0">
              <a:solidFill>
                <a:schemeClr val="bg1"/>
              </a:solidFill>
            </a:endParaRPr>
          </a:p>
        </p:txBody>
      </p:sp>
      <p:sp>
        <p:nvSpPr>
          <p:cNvPr id="14" name="テキスト ボックス 13"/>
          <p:cNvSpPr txBox="1"/>
          <p:nvPr/>
        </p:nvSpPr>
        <p:spPr>
          <a:xfrm>
            <a:off x="584557" y="3651121"/>
            <a:ext cx="1710190" cy="707886"/>
          </a:xfrm>
          <a:prstGeom prst="rect">
            <a:avLst/>
          </a:prstGeom>
          <a:noFill/>
        </p:spPr>
        <p:txBody>
          <a:bodyPr wrap="square" rtlCol="0">
            <a:spAutoFit/>
          </a:bodyPr>
          <a:lstStyle/>
          <a:p>
            <a:r>
              <a:rPr lang="ja-JP" altLang="en-US" sz="4000" dirty="0">
                <a:solidFill>
                  <a:schemeClr val="bg1"/>
                </a:solidFill>
              </a:rPr>
              <a:t>消費者</a:t>
            </a:r>
            <a:endParaRPr kumimoji="1" lang="ja-JP" altLang="en-US" sz="4000" dirty="0">
              <a:solidFill>
                <a:schemeClr val="bg1"/>
              </a:solidFill>
            </a:endParaRPr>
          </a:p>
        </p:txBody>
      </p:sp>
      <p:sp>
        <p:nvSpPr>
          <p:cNvPr id="15" name="テキスト ボックス 14"/>
          <p:cNvSpPr txBox="1"/>
          <p:nvPr/>
        </p:nvSpPr>
        <p:spPr>
          <a:xfrm>
            <a:off x="3959932" y="5609850"/>
            <a:ext cx="1224136" cy="707886"/>
          </a:xfrm>
          <a:prstGeom prst="rect">
            <a:avLst/>
          </a:prstGeom>
          <a:noFill/>
        </p:spPr>
        <p:txBody>
          <a:bodyPr wrap="square" rtlCol="0">
            <a:spAutoFit/>
          </a:bodyPr>
          <a:lstStyle/>
          <a:p>
            <a:r>
              <a:rPr lang="ja-JP" altLang="en-US" sz="4000" dirty="0">
                <a:solidFill>
                  <a:schemeClr val="bg1"/>
                </a:solidFill>
              </a:rPr>
              <a:t>書店</a:t>
            </a:r>
            <a:endParaRPr kumimoji="1" lang="ja-JP" altLang="en-US" sz="4000" dirty="0">
              <a:solidFill>
                <a:schemeClr val="bg1"/>
              </a:solidFill>
            </a:endParaRPr>
          </a:p>
        </p:txBody>
      </p:sp>
      <p:cxnSp>
        <p:nvCxnSpPr>
          <p:cNvPr id="16" name="直線矢印コネクタ 15"/>
          <p:cNvCxnSpPr>
            <a:stCxn id="11" idx="3"/>
          </p:cNvCxnSpPr>
          <p:nvPr/>
        </p:nvCxnSpPr>
        <p:spPr>
          <a:xfrm flipH="1">
            <a:off x="2256072" y="2756219"/>
            <a:ext cx="1475792" cy="827540"/>
          </a:xfrm>
          <a:prstGeom prst="straightConnector1">
            <a:avLst/>
          </a:prstGeom>
          <a:ln w="57150">
            <a:solidFill>
              <a:srgbClr val="FF0066"/>
            </a:solidFill>
            <a:tailEnd type="arrow"/>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cxnSp>
        <p:nvCxnSpPr>
          <p:cNvPr id="19" name="直線矢印コネクタ 18"/>
          <p:cNvCxnSpPr>
            <a:stCxn id="8" idx="0"/>
            <a:endCxn id="11" idx="2"/>
          </p:cNvCxnSpPr>
          <p:nvPr/>
        </p:nvCxnSpPr>
        <p:spPr>
          <a:xfrm flipV="1">
            <a:off x="1439652" y="2348880"/>
            <a:ext cx="1944216" cy="1080120"/>
          </a:xfrm>
          <a:prstGeom prst="straightConnector1">
            <a:avLst/>
          </a:prstGeom>
          <a:ln w="57150">
            <a:solidFill>
              <a:srgbClr val="00B0F0"/>
            </a:solidFill>
            <a:tailEnd type="arrow"/>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cxnSp>
        <p:nvCxnSpPr>
          <p:cNvPr id="36" name="直線矢印コネクタ 35"/>
          <p:cNvCxnSpPr>
            <a:stCxn id="10" idx="1"/>
            <a:endCxn id="8" idx="5"/>
          </p:cNvCxnSpPr>
          <p:nvPr/>
        </p:nvCxnSpPr>
        <p:spPr>
          <a:xfrm flipH="1" flipV="1">
            <a:off x="2279788" y="4412403"/>
            <a:ext cx="1472681" cy="1144051"/>
          </a:xfrm>
          <a:prstGeom prst="straightConnector1">
            <a:avLst/>
          </a:prstGeom>
          <a:ln w="57150">
            <a:solidFill>
              <a:srgbClr val="00B0F0"/>
            </a:solidFill>
            <a:tailEnd type="arrow"/>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4" name="正方形/長方形 3"/>
          <p:cNvSpPr/>
          <p:nvPr/>
        </p:nvSpPr>
        <p:spPr>
          <a:xfrm>
            <a:off x="2915816" y="3040714"/>
            <a:ext cx="1301858" cy="543045"/>
          </a:xfrm>
          <a:prstGeom prst="rect">
            <a:avLst/>
          </a:prstGeom>
          <a:solidFill>
            <a:schemeClr val="bg1"/>
          </a:solidFill>
          <a:ln w="38100">
            <a:solidFill>
              <a:srgbClr val="FF3399"/>
            </a:solidFill>
            <a:prstDash val="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smtClean="0">
                <a:solidFill>
                  <a:schemeClr val="tx1"/>
                </a:solidFill>
              </a:rPr>
              <a:t>認知度</a:t>
            </a:r>
            <a:r>
              <a:rPr kumimoji="1" lang="en-US" altLang="ja-JP" sz="2000" b="1" dirty="0" smtClean="0">
                <a:solidFill>
                  <a:schemeClr val="tx1"/>
                </a:solidFill>
              </a:rPr>
              <a:t>UP</a:t>
            </a:r>
            <a:endParaRPr kumimoji="1" lang="ja-JP" altLang="en-US" sz="2000" b="1" dirty="0">
              <a:solidFill>
                <a:schemeClr val="tx1"/>
              </a:solidFill>
            </a:endParaRPr>
          </a:p>
        </p:txBody>
      </p:sp>
      <p:sp>
        <p:nvSpPr>
          <p:cNvPr id="21" name="正方形/長方形 20"/>
          <p:cNvSpPr/>
          <p:nvPr/>
        </p:nvSpPr>
        <p:spPr>
          <a:xfrm>
            <a:off x="827584" y="2245467"/>
            <a:ext cx="1728192" cy="679477"/>
          </a:xfrm>
          <a:prstGeom prst="rect">
            <a:avLst/>
          </a:prstGeom>
          <a:solidFill>
            <a:schemeClr val="bg1"/>
          </a:solidFill>
          <a:ln w="38100">
            <a:solidFill>
              <a:srgbClr val="00B0F0"/>
            </a:solidFill>
            <a:prstDash val="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smtClean="0">
                <a:solidFill>
                  <a:schemeClr val="tx1"/>
                </a:solidFill>
              </a:rPr>
              <a:t>安くブランド品が手に入る</a:t>
            </a:r>
            <a:endParaRPr kumimoji="1" lang="ja-JP" altLang="en-US" sz="2000" b="1" dirty="0">
              <a:solidFill>
                <a:schemeClr val="tx1"/>
              </a:solidFill>
            </a:endParaRPr>
          </a:p>
        </p:txBody>
      </p:sp>
      <p:sp>
        <p:nvSpPr>
          <p:cNvPr id="24" name="正方形/長方形 23"/>
          <p:cNvSpPr/>
          <p:nvPr/>
        </p:nvSpPr>
        <p:spPr>
          <a:xfrm>
            <a:off x="1994288" y="4994801"/>
            <a:ext cx="1266992" cy="575090"/>
          </a:xfrm>
          <a:prstGeom prst="rect">
            <a:avLst/>
          </a:prstGeom>
          <a:solidFill>
            <a:schemeClr val="bg1"/>
          </a:solidFill>
          <a:ln w="38100">
            <a:solidFill>
              <a:srgbClr val="00B0F0"/>
            </a:solidFill>
            <a:prstDash val="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smtClean="0">
                <a:solidFill>
                  <a:schemeClr val="tx1"/>
                </a:solidFill>
              </a:rPr>
              <a:t>集客率</a:t>
            </a:r>
            <a:r>
              <a:rPr kumimoji="1" lang="en-US" altLang="ja-JP" sz="2000" b="1" dirty="0" smtClean="0">
                <a:solidFill>
                  <a:schemeClr val="tx1"/>
                </a:solidFill>
              </a:rPr>
              <a:t>UP</a:t>
            </a:r>
            <a:endParaRPr kumimoji="1" lang="ja-JP" altLang="en-US" sz="2000" b="1" dirty="0">
              <a:solidFill>
                <a:schemeClr val="tx1"/>
              </a:solidFill>
            </a:endParaRPr>
          </a:p>
        </p:txBody>
      </p:sp>
      <p:cxnSp>
        <p:nvCxnSpPr>
          <p:cNvPr id="35" name="直線矢印コネクタ 34"/>
          <p:cNvCxnSpPr>
            <a:stCxn id="11" idx="5"/>
            <a:endCxn id="9" idx="1"/>
          </p:cNvCxnSpPr>
          <p:nvPr/>
        </p:nvCxnSpPr>
        <p:spPr>
          <a:xfrm>
            <a:off x="5412136" y="2756219"/>
            <a:ext cx="1452076" cy="841506"/>
          </a:xfrm>
          <a:prstGeom prst="straightConnector1">
            <a:avLst/>
          </a:prstGeom>
          <a:ln w="57150">
            <a:solidFill>
              <a:srgbClr val="FF0066"/>
            </a:solidFill>
            <a:tailEnd type="arrow"/>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cxnSp>
        <p:nvCxnSpPr>
          <p:cNvPr id="38" name="直線矢印コネクタ 37"/>
          <p:cNvCxnSpPr>
            <a:stCxn id="9" idx="0"/>
            <a:endCxn id="11" idx="6"/>
          </p:cNvCxnSpPr>
          <p:nvPr/>
        </p:nvCxnSpPr>
        <p:spPr>
          <a:xfrm flipH="1" flipV="1">
            <a:off x="5760132" y="2348880"/>
            <a:ext cx="1944216" cy="1080120"/>
          </a:xfrm>
          <a:prstGeom prst="straightConnector1">
            <a:avLst/>
          </a:prstGeom>
          <a:ln w="57150">
            <a:solidFill>
              <a:srgbClr val="00B0F0"/>
            </a:solidFill>
            <a:tailEnd type="arrow"/>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43" name="正方形/長方形 42"/>
          <p:cNvSpPr/>
          <p:nvPr/>
        </p:nvSpPr>
        <p:spPr>
          <a:xfrm>
            <a:off x="4856347" y="3051794"/>
            <a:ext cx="1512168" cy="754411"/>
          </a:xfrm>
          <a:prstGeom prst="rect">
            <a:avLst/>
          </a:prstGeom>
          <a:solidFill>
            <a:schemeClr val="bg1"/>
          </a:solidFill>
          <a:ln w="38100">
            <a:solidFill>
              <a:srgbClr val="FF3399"/>
            </a:solidFill>
            <a:prstDash val="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b="1" dirty="0" smtClean="0">
                <a:solidFill>
                  <a:schemeClr val="tx1"/>
                </a:solidFill>
              </a:rPr>
              <a:t>広告料低下</a:t>
            </a:r>
            <a:endParaRPr lang="en-US" altLang="ja-JP" sz="2000" b="1" dirty="0" smtClean="0">
              <a:solidFill>
                <a:schemeClr val="tx1"/>
              </a:solidFill>
            </a:endParaRPr>
          </a:p>
          <a:p>
            <a:pPr algn="ctr"/>
            <a:r>
              <a:rPr kumimoji="1" lang="ja-JP" altLang="en-US" sz="2000" b="1" dirty="0">
                <a:solidFill>
                  <a:schemeClr val="tx1"/>
                </a:solidFill>
              </a:rPr>
              <a:t>低コスト</a:t>
            </a:r>
          </a:p>
        </p:txBody>
      </p:sp>
      <p:cxnSp>
        <p:nvCxnSpPr>
          <p:cNvPr id="48" name="直線矢印コネクタ 47"/>
          <p:cNvCxnSpPr>
            <a:stCxn id="10" idx="7"/>
            <a:endCxn id="9" idx="3"/>
          </p:cNvCxnSpPr>
          <p:nvPr/>
        </p:nvCxnSpPr>
        <p:spPr>
          <a:xfrm flipV="1">
            <a:off x="5432741" y="4412403"/>
            <a:ext cx="1431471" cy="1144051"/>
          </a:xfrm>
          <a:prstGeom prst="straightConnector1">
            <a:avLst/>
          </a:prstGeom>
          <a:ln w="57150">
            <a:solidFill>
              <a:srgbClr val="FF0066"/>
            </a:solidFill>
            <a:headEnd type="arrow" w="med" len="med"/>
            <a:tailEnd type="arrow" w="med" len="med"/>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49" name="正方形/長方形 48"/>
          <p:cNvSpPr/>
          <p:nvPr/>
        </p:nvSpPr>
        <p:spPr>
          <a:xfrm>
            <a:off x="6014779" y="4994801"/>
            <a:ext cx="1301858" cy="543045"/>
          </a:xfrm>
          <a:prstGeom prst="rect">
            <a:avLst/>
          </a:prstGeom>
          <a:solidFill>
            <a:schemeClr val="bg1"/>
          </a:solidFill>
          <a:ln w="38100">
            <a:solidFill>
              <a:srgbClr val="FF3399"/>
            </a:solidFill>
            <a:prstDash val="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b="1" dirty="0" smtClean="0">
                <a:solidFill>
                  <a:schemeClr val="tx1"/>
                </a:solidFill>
              </a:rPr>
              <a:t>売上</a:t>
            </a:r>
            <a:r>
              <a:rPr lang="en-US" altLang="ja-JP" sz="2000" b="1" dirty="0" smtClean="0">
                <a:solidFill>
                  <a:schemeClr val="tx1"/>
                </a:solidFill>
              </a:rPr>
              <a:t>UP</a:t>
            </a:r>
            <a:endParaRPr kumimoji="1" lang="ja-JP" altLang="en-US" sz="2000" b="1" dirty="0">
              <a:solidFill>
                <a:schemeClr val="tx1"/>
              </a:solidFill>
            </a:endParaRPr>
          </a:p>
        </p:txBody>
      </p:sp>
      <p:sp>
        <p:nvSpPr>
          <p:cNvPr id="50" name="正方形/長方形 49"/>
          <p:cNvSpPr/>
          <p:nvPr/>
        </p:nvSpPr>
        <p:spPr>
          <a:xfrm>
            <a:off x="6657099" y="2354987"/>
            <a:ext cx="1266992" cy="575090"/>
          </a:xfrm>
          <a:prstGeom prst="rect">
            <a:avLst/>
          </a:prstGeom>
          <a:solidFill>
            <a:schemeClr val="bg1"/>
          </a:solidFill>
          <a:ln w="38100">
            <a:solidFill>
              <a:srgbClr val="00B0F0"/>
            </a:solidFill>
            <a:prstDash val="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smtClean="0">
                <a:solidFill>
                  <a:schemeClr val="tx1"/>
                </a:solidFill>
              </a:rPr>
              <a:t>集客率</a:t>
            </a:r>
            <a:r>
              <a:rPr kumimoji="1" lang="en-US" altLang="ja-JP" sz="2000" b="1" dirty="0" smtClean="0">
                <a:solidFill>
                  <a:schemeClr val="tx1"/>
                </a:solidFill>
              </a:rPr>
              <a:t>UP</a:t>
            </a:r>
            <a:endParaRPr kumimoji="1" lang="ja-JP" altLang="en-US" sz="2000" b="1" dirty="0">
              <a:solidFill>
                <a:schemeClr val="tx1"/>
              </a:solidFill>
            </a:endParaRPr>
          </a:p>
        </p:txBody>
      </p:sp>
      <p:sp>
        <p:nvSpPr>
          <p:cNvPr id="6" name="スライド番号プレースホルダー 5"/>
          <p:cNvSpPr>
            <a:spLocks noGrp="1"/>
          </p:cNvSpPr>
          <p:nvPr>
            <p:ph type="sldNum" sz="quarter" idx="12"/>
          </p:nvPr>
        </p:nvSpPr>
        <p:spPr/>
        <p:txBody>
          <a:bodyPr/>
          <a:lstStyle/>
          <a:p>
            <a:fld id="{A2B17106-9453-43BE-954C-8C89DC38CEFF}" type="slidenum">
              <a:rPr kumimoji="1" lang="ja-JP" altLang="en-US" sz="1800" smtClean="0">
                <a:latin typeface="HGPｺﾞｼｯｸE" pitchFamily="50" charset="-128"/>
                <a:ea typeface="HGPｺﾞｼｯｸE" pitchFamily="50" charset="-128"/>
              </a:rPr>
              <a:t>7</a:t>
            </a:fld>
            <a:endParaRPr kumimoji="1" lang="ja-JP" altLang="en-US" sz="1800">
              <a:latin typeface="HGPｺﾞｼｯｸE" pitchFamily="50" charset="-128"/>
              <a:ea typeface="HGPｺﾞｼｯｸE" pitchFamily="50" charset="-128"/>
            </a:endParaRPr>
          </a:p>
        </p:txBody>
      </p:sp>
    </p:spTree>
    <p:extLst>
      <p:ext uri="{BB962C8B-B14F-4D97-AF65-F5344CB8AC3E}">
        <p14:creationId xmlns:p14="http://schemas.microsoft.com/office/powerpoint/2010/main" val="21827526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線コネクタ 1"/>
          <p:cNvCxnSpPr/>
          <p:nvPr/>
        </p:nvCxnSpPr>
        <p:spPr>
          <a:xfrm>
            <a:off x="251520" y="1196752"/>
            <a:ext cx="8640960" cy="0"/>
          </a:xfrm>
          <a:prstGeom prst="line">
            <a:avLst/>
          </a:prstGeom>
          <a:ln/>
        </p:spPr>
        <p:style>
          <a:lnRef idx="2">
            <a:schemeClr val="accent5"/>
          </a:lnRef>
          <a:fillRef idx="0">
            <a:schemeClr val="accent5"/>
          </a:fillRef>
          <a:effectRef idx="1">
            <a:schemeClr val="accent5"/>
          </a:effectRef>
          <a:fontRef idx="minor">
            <a:schemeClr val="tx1"/>
          </a:fontRef>
        </p:style>
      </p:cxnSp>
      <p:sp>
        <p:nvSpPr>
          <p:cNvPr id="3" name="テキスト ボックス 2"/>
          <p:cNvSpPr txBox="1"/>
          <p:nvPr/>
        </p:nvSpPr>
        <p:spPr>
          <a:xfrm>
            <a:off x="539552" y="491331"/>
            <a:ext cx="8064896" cy="646331"/>
          </a:xfrm>
          <a:prstGeom prst="rect">
            <a:avLst/>
          </a:prstGeom>
          <a:noFill/>
        </p:spPr>
        <p:txBody>
          <a:bodyPr wrap="square" rtlCol="0">
            <a:spAutoFit/>
          </a:bodyPr>
          <a:lstStyle/>
          <a:p>
            <a:r>
              <a:rPr kumimoji="1" lang="ja-JP" altLang="en-US" sz="3600" dirty="0" smtClean="0"/>
              <a:t>雑誌の売り上げは年々低下している</a:t>
            </a:r>
            <a:endParaRPr kumimoji="1" lang="ja-JP" altLang="en-US" sz="3600" dirty="0"/>
          </a:p>
        </p:txBody>
      </p:sp>
      <p:graphicFrame>
        <p:nvGraphicFramePr>
          <p:cNvPr id="4" name="グラフ 3"/>
          <p:cNvGraphicFramePr/>
          <p:nvPr>
            <p:extLst>
              <p:ext uri="{D42A27DB-BD31-4B8C-83A1-F6EECF244321}">
                <p14:modId xmlns:p14="http://schemas.microsoft.com/office/powerpoint/2010/main" val="3173944856"/>
              </p:ext>
            </p:extLst>
          </p:nvPr>
        </p:nvGraphicFramePr>
        <p:xfrm>
          <a:off x="755576" y="2132856"/>
          <a:ext cx="7272808" cy="3816424"/>
        </p:xfrm>
        <a:graphic>
          <a:graphicData uri="http://schemas.openxmlformats.org/drawingml/2006/chart">
            <c:chart xmlns:c="http://schemas.openxmlformats.org/drawingml/2006/chart" xmlns:r="http://schemas.openxmlformats.org/officeDocument/2006/relationships" r:id="rId2"/>
          </a:graphicData>
        </a:graphic>
      </p:graphicFrame>
      <p:sp>
        <p:nvSpPr>
          <p:cNvPr id="5" name="テキスト ボックス 4"/>
          <p:cNvSpPr txBox="1"/>
          <p:nvPr/>
        </p:nvSpPr>
        <p:spPr>
          <a:xfrm>
            <a:off x="611560" y="1619508"/>
            <a:ext cx="4608512" cy="369332"/>
          </a:xfrm>
          <a:prstGeom prst="rect">
            <a:avLst/>
          </a:prstGeom>
          <a:noFill/>
        </p:spPr>
        <p:txBody>
          <a:bodyPr wrap="square" rtlCol="0">
            <a:spAutoFit/>
          </a:bodyPr>
          <a:lstStyle/>
          <a:p>
            <a:r>
              <a:rPr kumimoji="1" lang="ja-JP" altLang="en-US" dirty="0" smtClean="0"/>
              <a:t>女性誌全体（週刊誌を除く）の推定発行部数</a:t>
            </a:r>
            <a:endParaRPr kumimoji="1" lang="ja-JP" altLang="en-US" dirty="0"/>
          </a:p>
        </p:txBody>
      </p:sp>
      <p:sp>
        <p:nvSpPr>
          <p:cNvPr id="6" name="テキスト ボックス 5"/>
          <p:cNvSpPr txBox="1"/>
          <p:nvPr/>
        </p:nvSpPr>
        <p:spPr>
          <a:xfrm>
            <a:off x="6444208" y="5970766"/>
            <a:ext cx="2304256" cy="338554"/>
          </a:xfrm>
          <a:prstGeom prst="rect">
            <a:avLst/>
          </a:prstGeom>
          <a:noFill/>
        </p:spPr>
        <p:txBody>
          <a:bodyPr wrap="square" rtlCol="0">
            <a:spAutoFit/>
          </a:bodyPr>
          <a:lstStyle/>
          <a:p>
            <a:r>
              <a:rPr kumimoji="1" lang="ja-JP" altLang="en-US" sz="1600" dirty="0" smtClean="0"/>
              <a:t>出版指標年報</a:t>
            </a:r>
            <a:r>
              <a:rPr kumimoji="1" lang="en-US" altLang="ja-JP" sz="1600" dirty="0" smtClean="0"/>
              <a:t>2012</a:t>
            </a:r>
            <a:r>
              <a:rPr kumimoji="1" lang="ja-JP" altLang="en-US" sz="1600" dirty="0" smtClean="0"/>
              <a:t>年</a:t>
            </a:r>
            <a:endParaRPr kumimoji="1" lang="ja-JP" altLang="en-US" sz="1600" dirty="0"/>
          </a:p>
        </p:txBody>
      </p:sp>
      <p:sp>
        <p:nvSpPr>
          <p:cNvPr id="7" name="対角する 2 つの角を切り取った四角形 6"/>
          <p:cNvSpPr/>
          <p:nvPr/>
        </p:nvSpPr>
        <p:spPr>
          <a:xfrm>
            <a:off x="395536" y="1412776"/>
            <a:ext cx="8352928" cy="4968552"/>
          </a:xfrm>
          <a:prstGeom prst="snip2Diag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8" name="スライド番号プレースホルダー 7"/>
          <p:cNvSpPr>
            <a:spLocks noGrp="1"/>
          </p:cNvSpPr>
          <p:nvPr>
            <p:ph type="sldNum" sz="quarter" idx="12"/>
          </p:nvPr>
        </p:nvSpPr>
        <p:spPr/>
        <p:txBody>
          <a:bodyPr/>
          <a:lstStyle/>
          <a:p>
            <a:fld id="{A2B17106-9453-43BE-954C-8C89DC38CEFF}" type="slidenum">
              <a:rPr kumimoji="1" lang="ja-JP" altLang="en-US" sz="1800" smtClean="0">
                <a:latin typeface="HGPｺﾞｼｯｸE" pitchFamily="50" charset="-128"/>
                <a:ea typeface="HGPｺﾞｼｯｸE" pitchFamily="50" charset="-128"/>
              </a:rPr>
              <a:t>8</a:t>
            </a:fld>
            <a:endParaRPr kumimoji="1" lang="ja-JP" altLang="en-US" sz="1800">
              <a:latin typeface="HGPｺﾞｼｯｸE" pitchFamily="50" charset="-128"/>
              <a:ea typeface="HGPｺﾞｼｯｸE" pitchFamily="50" charset="-128"/>
            </a:endParaRPr>
          </a:p>
        </p:txBody>
      </p:sp>
    </p:spTree>
    <p:extLst>
      <p:ext uri="{BB962C8B-B14F-4D97-AF65-F5344CB8AC3E}">
        <p14:creationId xmlns:p14="http://schemas.microsoft.com/office/powerpoint/2010/main" val="22147074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目次</a:t>
            </a:r>
            <a:endParaRPr kumimoji="1" lang="ja-JP" altLang="en-US" dirty="0"/>
          </a:p>
        </p:txBody>
      </p:sp>
      <p:sp>
        <p:nvSpPr>
          <p:cNvPr id="3" name="コンテンツ プレースホルダー 2"/>
          <p:cNvSpPr>
            <a:spLocks noGrp="1"/>
          </p:cNvSpPr>
          <p:nvPr>
            <p:ph idx="1"/>
          </p:nvPr>
        </p:nvSpPr>
        <p:spPr/>
        <p:txBody>
          <a:bodyPr/>
          <a:lstStyle/>
          <a:p>
            <a:pPr marL="0" indent="0">
              <a:buNone/>
            </a:pPr>
            <a:r>
              <a:rPr kumimoji="1" lang="en-US" altLang="ja-JP" dirty="0" smtClean="0"/>
              <a:t>1.</a:t>
            </a:r>
            <a:r>
              <a:rPr kumimoji="1" lang="ja-JP" altLang="en-US" dirty="0" smtClean="0"/>
              <a:t>はじめに</a:t>
            </a:r>
            <a:endParaRPr kumimoji="1" lang="en-US" altLang="ja-JP" dirty="0" smtClean="0"/>
          </a:p>
          <a:p>
            <a:pPr marL="0" indent="0">
              <a:buNone/>
            </a:pPr>
            <a:r>
              <a:rPr lang="en-US" altLang="ja-JP" sz="4800" b="1" dirty="0">
                <a:solidFill>
                  <a:srgbClr val="C00000"/>
                </a:solidFill>
              </a:rPr>
              <a:t>2</a:t>
            </a:r>
            <a:r>
              <a:rPr lang="en-US" altLang="ja-JP" sz="4800" b="1" dirty="0" smtClean="0">
                <a:solidFill>
                  <a:srgbClr val="C00000"/>
                </a:solidFill>
              </a:rPr>
              <a:t>.</a:t>
            </a:r>
            <a:r>
              <a:rPr lang="ja-JP" altLang="en-US" sz="4800" b="1" dirty="0" smtClean="0">
                <a:solidFill>
                  <a:srgbClr val="C00000"/>
                </a:solidFill>
              </a:rPr>
              <a:t>問題意識</a:t>
            </a:r>
            <a:endParaRPr lang="en-US" altLang="ja-JP" sz="4800" b="1" dirty="0" smtClean="0">
              <a:solidFill>
                <a:srgbClr val="C00000"/>
              </a:solidFill>
            </a:endParaRPr>
          </a:p>
          <a:p>
            <a:pPr marL="0" indent="0">
              <a:buNone/>
            </a:pPr>
            <a:r>
              <a:rPr kumimoji="1" lang="en-US" altLang="ja-JP" dirty="0"/>
              <a:t>3</a:t>
            </a:r>
            <a:r>
              <a:rPr kumimoji="1" lang="en-US" altLang="ja-JP" dirty="0" smtClean="0"/>
              <a:t>.</a:t>
            </a:r>
            <a:r>
              <a:rPr kumimoji="1" lang="ja-JP" altLang="en-US" dirty="0" smtClean="0"/>
              <a:t>研究目的</a:t>
            </a:r>
            <a:endParaRPr kumimoji="1" lang="en-US" altLang="ja-JP" dirty="0" smtClean="0"/>
          </a:p>
          <a:p>
            <a:pPr marL="0" indent="0">
              <a:buNone/>
            </a:pPr>
            <a:r>
              <a:rPr kumimoji="1" lang="en-US" altLang="ja-JP" dirty="0" smtClean="0"/>
              <a:t>4.</a:t>
            </a:r>
            <a:r>
              <a:rPr kumimoji="1" lang="ja-JP" altLang="en-US" dirty="0" smtClean="0"/>
              <a:t>仮説導出</a:t>
            </a:r>
            <a:endParaRPr kumimoji="1" lang="en-US" altLang="ja-JP" dirty="0" smtClean="0"/>
          </a:p>
          <a:p>
            <a:pPr marL="0" indent="0">
              <a:buNone/>
            </a:pPr>
            <a:r>
              <a:rPr lang="en-US" altLang="ja-JP" dirty="0"/>
              <a:t>5</a:t>
            </a:r>
            <a:r>
              <a:rPr lang="en-US" altLang="ja-JP" dirty="0" smtClean="0"/>
              <a:t>.</a:t>
            </a:r>
            <a:r>
              <a:rPr lang="ja-JP" altLang="en-US" dirty="0" smtClean="0"/>
              <a:t>仮説</a:t>
            </a:r>
            <a:endParaRPr kumimoji="1" lang="ja-JP" altLang="en-US" dirty="0"/>
          </a:p>
        </p:txBody>
      </p:sp>
      <p:sp>
        <p:nvSpPr>
          <p:cNvPr id="4" name="スライド番号プレースホルダー 3"/>
          <p:cNvSpPr>
            <a:spLocks noGrp="1"/>
          </p:cNvSpPr>
          <p:nvPr>
            <p:ph type="sldNum" sz="quarter" idx="12"/>
          </p:nvPr>
        </p:nvSpPr>
        <p:spPr/>
        <p:txBody>
          <a:bodyPr/>
          <a:lstStyle/>
          <a:p>
            <a:fld id="{A2B17106-9453-43BE-954C-8C89DC38CEFF}" type="slidenum">
              <a:rPr kumimoji="1" lang="ja-JP" altLang="en-US" sz="1800" smtClean="0">
                <a:latin typeface="HGPｺﾞｼｯｸE" pitchFamily="50" charset="-128"/>
                <a:ea typeface="HGPｺﾞｼｯｸE" pitchFamily="50" charset="-128"/>
              </a:rPr>
              <a:t>9</a:t>
            </a:fld>
            <a:endParaRPr kumimoji="1" lang="ja-JP" altLang="en-US" sz="1800">
              <a:latin typeface="HGPｺﾞｼｯｸE" pitchFamily="50" charset="-128"/>
              <a:ea typeface="HGPｺﾞｼｯｸE" pitchFamily="50" charset="-128"/>
            </a:endParaRPr>
          </a:p>
        </p:txBody>
      </p:sp>
    </p:spTree>
    <p:extLst>
      <p:ext uri="{BB962C8B-B14F-4D97-AF65-F5344CB8AC3E}">
        <p14:creationId xmlns:p14="http://schemas.microsoft.com/office/powerpoint/2010/main" val="267471973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869</TotalTime>
  <Words>941</Words>
  <Application>Microsoft Office PowerPoint</Application>
  <PresentationFormat>画面に合わせる (4:3)</PresentationFormat>
  <Paragraphs>214</Paragraphs>
  <Slides>28</Slides>
  <Notes>0</Notes>
  <HiddenSlides>0</HiddenSlides>
  <MMClips>0</MMClips>
  <ScaleCrop>false</ScaleCrop>
  <HeadingPairs>
    <vt:vector size="4" baseType="variant">
      <vt:variant>
        <vt:lpstr>テーマ</vt:lpstr>
      </vt:variant>
      <vt:variant>
        <vt:i4>1</vt:i4>
      </vt:variant>
      <vt:variant>
        <vt:lpstr>スライド タイトル</vt:lpstr>
      </vt:variant>
      <vt:variant>
        <vt:i4>28</vt:i4>
      </vt:variant>
    </vt:vector>
  </HeadingPairs>
  <TitlesOfParts>
    <vt:vector size="29" baseType="lpstr">
      <vt:lpstr>Office ​​テーマ</vt:lpstr>
      <vt:lpstr>ブランドが付録付き雑誌によって 成功する可能性</vt:lpstr>
      <vt:lpstr>目次</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目次</vt:lpstr>
      <vt:lpstr>PowerPoint プレゼンテーション</vt:lpstr>
      <vt:lpstr>PowerPoint プレゼンテーション</vt:lpstr>
      <vt:lpstr>PowerPoint プレゼンテーション</vt:lpstr>
      <vt:lpstr>既存顧客と新規顧客の心理</vt:lpstr>
      <vt:lpstr>PowerPoint プレゼンテーション</vt:lpstr>
      <vt:lpstr>PowerPoint プレゼンテーション</vt:lpstr>
      <vt:lpstr>目次</vt:lpstr>
      <vt:lpstr>PowerPoint プレゼンテーション</vt:lpstr>
      <vt:lpstr>PowerPoint プレゼンテーション</vt:lpstr>
      <vt:lpstr>目次</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参考文献</vt:lpstr>
    </vt:vector>
  </TitlesOfParts>
  <Company>拓殖大学</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電算課</dc:creator>
  <cp:lastModifiedBy>電算課</cp:lastModifiedBy>
  <cp:revision>66</cp:revision>
  <dcterms:created xsi:type="dcterms:W3CDTF">2012-08-31T05:26:41Z</dcterms:created>
  <dcterms:modified xsi:type="dcterms:W3CDTF">2012-09-04T07:41:36Z</dcterms:modified>
</cp:coreProperties>
</file>